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59" r:id="rId1"/>
  </p:sldMasterIdLst>
  <p:notesMasterIdLst>
    <p:notesMasterId r:id="rId23"/>
  </p:notesMasterIdLst>
  <p:sldIdLst>
    <p:sldId id="256" r:id="rId2"/>
    <p:sldId id="268" r:id="rId3"/>
    <p:sldId id="258" r:id="rId4"/>
    <p:sldId id="259" r:id="rId5"/>
    <p:sldId id="271" r:id="rId6"/>
    <p:sldId id="273" r:id="rId7"/>
    <p:sldId id="274" r:id="rId8"/>
    <p:sldId id="275" r:id="rId9"/>
    <p:sldId id="276" r:id="rId10"/>
    <p:sldId id="277" r:id="rId11"/>
    <p:sldId id="269" r:id="rId12"/>
    <p:sldId id="272" r:id="rId13"/>
    <p:sldId id="270" r:id="rId14"/>
    <p:sldId id="279" r:id="rId15"/>
    <p:sldId id="285" r:id="rId16"/>
    <p:sldId id="280" r:id="rId17"/>
    <p:sldId id="281" r:id="rId18"/>
    <p:sldId id="265" r:id="rId19"/>
    <p:sldId id="282" r:id="rId20"/>
    <p:sldId id="283" r:id="rId21"/>
    <p:sldId id="267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298" autoAdjust="0"/>
  </p:normalViewPr>
  <p:slideViewPr>
    <p:cSldViewPr snapToGrid="0">
      <p:cViewPr varScale="1">
        <p:scale>
          <a:sx n="124" d="100"/>
          <a:sy n="124" d="100"/>
        </p:scale>
        <p:origin x="1224" y="102"/>
      </p:cViewPr>
      <p:guideLst>
        <p:guide orient="horz" pos="1619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/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4d9443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4d9443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88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a4d94439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8a4d94439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온도 등을 동시에 고려했을 때 코로나</a:t>
            </a:r>
            <a:r>
              <a:rPr lang="ko-KR" altLang="en-US" sz="1100" b="0" i="0" u="none" strike="noStrike" baseline="0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가구에 대한 영향력은 평균 </a:t>
            </a:r>
            <a:r>
              <a:rPr lang="en-US" altLang="ko-KR" sz="1100" b="0" i="0" u="none" strike="noStrik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850.29GWh (850294.94MWh)</a:t>
            </a:r>
            <a:r>
              <a:rPr lang="ko-KR" altLang="en-US" sz="1100" b="0" i="0" u="none" strike="noStrik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였으며</a:t>
            </a:r>
            <a:endParaRPr lang="en-US" altLang="ko-KR" sz="1100" b="0" i="0" u="none" strike="noStrik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업무용에 대한 값은 사업체 수 조사 기반</a:t>
            </a:r>
            <a:r>
              <a:rPr lang="ko-KR" altLang="en-US" baseline="0" dirty="0" smtClean="0"/>
              <a:t> 변화</a:t>
            </a:r>
            <a:r>
              <a:rPr lang="ko-KR" altLang="en-US" dirty="0" smtClean="0"/>
              <a:t>로 인해 정량적인 값은 구할 수 없었으나 감소할 것으로 예측됩니다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임시로 단순 판매량 차만 고려했을 때 가정용과 업무용의 </a:t>
            </a:r>
            <a:r>
              <a:rPr lang="ko-KR" altLang="en-US" dirty="0" err="1" smtClean="0"/>
              <a:t>변화량이</a:t>
            </a:r>
            <a:r>
              <a:rPr lang="ko-KR" altLang="en-US" dirty="0" smtClean="0"/>
              <a:t> 약 </a:t>
            </a:r>
            <a:r>
              <a:rPr lang="en-US" altLang="ko-KR" dirty="0" smtClean="0"/>
              <a:t>1:2 </a:t>
            </a:r>
            <a:r>
              <a:rPr lang="ko-KR" altLang="en-US" dirty="0" smtClean="0"/>
              <a:t>정도의 비를 보이므로 </a:t>
            </a:r>
            <a:r>
              <a:rPr lang="en-US" altLang="ko-KR" dirty="0" smtClean="0"/>
              <a:t>1700GWh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정도 감소하여</a:t>
            </a: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결과적으로 </a:t>
            </a:r>
            <a:r>
              <a:rPr lang="en-US" altLang="ko-KR" baseline="0" dirty="0" smtClean="0"/>
              <a:t>850.29GWh</a:t>
            </a:r>
            <a:r>
              <a:rPr lang="ko-KR" altLang="en-US" baseline="0" dirty="0" smtClean="0"/>
              <a:t>만큼 감소될 것으로 예상됩니다</a:t>
            </a:r>
            <a:r>
              <a:rPr lang="en-US" altLang="ko-KR" baseline="0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6899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a4d94439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8a4d94439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513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4d9443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4d9443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분석에 사용된 코드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딕셔너리를</a:t>
            </a:r>
            <a:r>
              <a:rPr lang="ko-KR" altLang="en-US" dirty="0" smtClean="0"/>
              <a:t> 사용해 </a:t>
            </a:r>
            <a:r>
              <a:rPr lang="ko-KR" altLang="en-US" dirty="0" err="1" smtClean="0"/>
              <a:t>도시별로</a:t>
            </a:r>
            <a:r>
              <a:rPr lang="ko-KR" altLang="en-US" dirty="0" smtClean="0"/>
              <a:t> 데이터를 나누어 관리하고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도시별</a:t>
            </a:r>
            <a:r>
              <a:rPr lang="ko-KR" altLang="en-US" dirty="0" smtClean="0"/>
              <a:t> 고유번호가 담긴 </a:t>
            </a:r>
            <a:r>
              <a:rPr lang="ko-KR" altLang="en-US" dirty="0" err="1" smtClean="0"/>
              <a:t>딕셔너리를</a:t>
            </a:r>
            <a:r>
              <a:rPr lang="ko-KR" altLang="en-US" dirty="0" smtClean="0"/>
              <a:t> 만들어 </a:t>
            </a:r>
            <a:r>
              <a:rPr lang="ko-KR" altLang="en-US" dirty="0" err="1" smtClean="0"/>
              <a:t>순회할때</a:t>
            </a:r>
            <a:r>
              <a:rPr lang="ko-KR" altLang="en-US" dirty="0" smtClean="0"/>
              <a:t> 사용하였습니다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 smtClean="0"/>
              <a:t>iloc</a:t>
            </a:r>
            <a:r>
              <a:rPr lang="ko-KR" altLang="en-US" dirty="0" smtClean="0"/>
              <a:t>으로 필요한 데이터만 가져와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 smtClean="0"/>
              <a:t>numpy</a:t>
            </a:r>
            <a:r>
              <a:rPr lang="ko-KR" altLang="en-US" dirty="0" smtClean="0"/>
              <a:t>를 사용하여 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공분산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표준편차를 구했습니다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마지막으로 공식에 대입시켜 </a:t>
            </a:r>
            <a:r>
              <a:rPr lang="ko-KR" altLang="en-US" dirty="0" err="1" smtClean="0"/>
              <a:t>피어슨</a:t>
            </a:r>
            <a:r>
              <a:rPr lang="ko-KR" altLang="en-US" dirty="0" smtClean="0"/>
              <a:t> 상관계수를 구했습니다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사용된 공식은 다음과 같습니다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93585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4d9443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4d9443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79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a4d94439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8a4d94439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8a4d94439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8a4d94439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034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8a4d94439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8a4d94439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252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a4d94439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a4d94439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a4d94439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a4d94439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a4d94439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8a4d94439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4d9443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4d9443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 smtClean="0"/>
              <a:t>(</a:t>
            </a:r>
            <a:r>
              <a:rPr lang="ko-KR" altLang="en-US" sz="1000" dirty="0" smtClean="0"/>
              <a:t>분석결과를 설명하기에 앞서 분석에 사용된 상관 분석에 대해 간략히 설명하는게 나을 것 같습니다</a:t>
            </a:r>
            <a:r>
              <a:rPr lang="en-US" altLang="ko-KR" sz="1000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/>
              <a:t>상관 분석은 두 개 이상의 변수 간의 관계를 이해하고 측정하는 통계적 기법 중 하나입니다</a:t>
            </a:r>
            <a:r>
              <a:rPr lang="en-US" altLang="ko-KR" sz="100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/>
              <a:t>상관 분석은 주로 두 변수 간의 선형 관계를 평가하며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두 변수가 어떻게 함께 움직이는지를 분석합니다</a:t>
            </a:r>
            <a:r>
              <a:rPr lang="en-US" altLang="ko-KR" sz="100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/>
              <a:t>이러한 관계를 수치적으로 표현한 것이 상관 계수입니다</a:t>
            </a:r>
            <a:r>
              <a:rPr lang="en-US" altLang="ko-KR" sz="100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 smtClean="0"/>
              <a:t>데이터 분석에는 </a:t>
            </a:r>
            <a:r>
              <a:rPr lang="ko-KR" altLang="en-US" sz="1000" dirty="0" err="1" smtClean="0"/>
              <a:t>피어슨</a:t>
            </a:r>
            <a:r>
              <a:rPr lang="ko-KR" altLang="en-US" sz="1000" dirty="0" smtClean="0"/>
              <a:t> 상관계수를 사용하였는데 두 변수들간의 관련성을 구하는데 적합한 계수이기 때문입니다</a:t>
            </a:r>
            <a:r>
              <a:rPr lang="en-US" altLang="ko-KR" sz="100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 smtClean="0"/>
              <a:t>0</a:t>
            </a:r>
            <a:r>
              <a:rPr lang="ko-KR" altLang="en-US" sz="1000" dirty="0" smtClean="0"/>
              <a:t>을 기준으로 음수로 갈수록 강한 </a:t>
            </a:r>
            <a:r>
              <a:rPr lang="ko-KR" altLang="en-US" sz="1000" dirty="0" err="1" smtClean="0"/>
              <a:t>음적</a:t>
            </a:r>
            <a:r>
              <a:rPr lang="ko-KR" altLang="en-US" sz="1000" dirty="0" smtClean="0"/>
              <a:t> 선형 관계를 양수로 갈수록 강한 양적 선형 관계를 나타냅니다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696625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4d9443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4d9443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그래프가 너무 길어서 애니메이션으로 나눠 둠</a:t>
            </a:r>
            <a:r>
              <a:rPr lang="en-US" altLang="ko-KR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분석에 사용한 데이터는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2020</a:t>
            </a:r>
            <a:r>
              <a:rPr lang="ko-KR" altLang="en-US" dirty="0" smtClean="0"/>
              <a:t>년에서 </a:t>
            </a:r>
            <a:r>
              <a:rPr lang="en-US" altLang="ko-KR" dirty="0" smtClean="0"/>
              <a:t>2022</a:t>
            </a:r>
            <a:r>
              <a:rPr lang="ko-KR" altLang="en-US" dirty="0" smtClean="0"/>
              <a:t>년사이 월별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도시별로</a:t>
            </a:r>
            <a:r>
              <a:rPr lang="ko-KR" altLang="en-US" dirty="0" smtClean="0"/>
              <a:t> 된</a:t>
            </a:r>
            <a:r>
              <a:rPr lang="ko-KR" altLang="en-US" baseline="0" dirty="0"/>
              <a:t>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전력사용량 변동률과 코로나 감염률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이를 통해 한 도시에서 코로나</a:t>
            </a:r>
            <a:r>
              <a:rPr lang="ko-KR" altLang="en-US" baseline="0" dirty="0" smtClean="0"/>
              <a:t> 감염자 수의 변함에 따른 전력사용량의 변화를 알 수 있습니다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/>
              <a:t>하지만 코로나 감염자 수에 따라 전력사용량이 달라질것으로 예상하였으나 큰 영향은 끼치지 않는 경향을 보였습니다</a:t>
            </a:r>
          </a:p>
        </p:txBody>
      </p:sp>
    </p:spTree>
    <p:extLst>
      <p:ext uri="{BB962C8B-B14F-4D97-AF65-F5344CB8AC3E}">
        <p14:creationId xmlns:p14="http://schemas.microsoft.com/office/powerpoint/2010/main" val="2362561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4d9443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4d9443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애니메이션 있음</a:t>
            </a:r>
            <a:r>
              <a:rPr lang="en-US" altLang="ko-KR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그러나 </a:t>
            </a:r>
            <a:r>
              <a:rPr lang="en-US" altLang="ko-KR" dirty="0" smtClean="0"/>
              <a:t>2022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오미크론</a:t>
            </a:r>
            <a:r>
              <a:rPr lang="ko-KR" altLang="en-US" dirty="0" smtClean="0"/>
              <a:t> 변이바이러스에 의한 </a:t>
            </a:r>
            <a:r>
              <a:rPr lang="en-US" altLang="ko-KR" dirty="0" smtClean="0"/>
              <a:t>5</a:t>
            </a:r>
            <a:r>
              <a:rPr lang="ko-KR" altLang="en-US" dirty="0" smtClean="0"/>
              <a:t>차 </a:t>
            </a:r>
            <a:r>
              <a:rPr lang="ko-KR" altLang="en-US" dirty="0" err="1" smtClean="0"/>
              <a:t>대유행때는</a:t>
            </a:r>
            <a:r>
              <a:rPr lang="ko-KR" altLang="en-US" dirty="0" smtClean="0"/>
              <a:t> 감염자가 대량으로 발생하여 전력 사용량이 큰 타격을 입었음을 볼 수</a:t>
            </a:r>
            <a:r>
              <a:rPr lang="ko-KR" altLang="en-US" baseline="0" dirty="0" smtClean="0"/>
              <a:t> 있었습니다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대부분 </a:t>
            </a:r>
            <a:r>
              <a:rPr lang="ko-KR" altLang="en-US" dirty="0" err="1" smtClean="0"/>
              <a:t>음수값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감염자당</a:t>
            </a:r>
            <a:r>
              <a:rPr lang="ko-KR" altLang="en-US" dirty="0" smtClean="0"/>
              <a:t> 음의전력변화량이 더 커졌다는 뜻</a:t>
            </a:r>
            <a:r>
              <a:rPr lang="en-US" altLang="ko-KR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또한 가정용전력의 사용량은 늘어나고 다른 요인의 사용량은 줄어들 거란 추측과 달리 대유행시기에는 전체적으로 줄어드는 것을 볼 수 있었습니다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3792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4d9443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4d9443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5</a:t>
            </a:r>
            <a:r>
              <a:rPr lang="ko-KR" altLang="en-US" dirty="0" smtClean="0"/>
              <a:t>차 대유행에 의한 전력사용변동은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가정용에선 </a:t>
            </a:r>
            <a:r>
              <a:rPr lang="ko-KR" altLang="en-US" dirty="0" err="1" smtClean="0"/>
              <a:t>변화량이</a:t>
            </a:r>
            <a:r>
              <a:rPr lang="ko-KR" altLang="en-US" dirty="0" smtClean="0"/>
              <a:t> 크지 않았고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애니메이션</a:t>
            </a:r>
            <a:r>
              <a:rPr lang="en-US" altLang="ko-KR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업무용에서 큰 변화를 나타냈습니다</a:t>
            </a:r>
            <a:r>
              <a:rPr lang="en-US" altLang="ko-KR" dirty="0" smtClean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/>
              <a:t>(</a:t>
            </a:r>
            <a:r>
              <a:rPr lang="ko-KR" altLang="en-US" dirty="0" smtClean="0"/>
              <a:t>애니메이션</a:t>
            </a:r>
            <a:r>
              <a:rPr lang="en-US" altLang="ko-KR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산업용은 이전년도에서 지속적으로 타격을 받고 있었기 때문에 가정용보단 크지만 업무용보단 적은 변화를 보여주었습니다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370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4d9443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4d9443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2022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오미크론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차 대유행의 데이터를 통해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향후 영향력이 큰 사건이 발생했을 시 전력 생산량을 조절하여 잉여전력을 최대한 줄일 수 있을 것입니다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129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8a4d9443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8a4d9443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158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6&#156;&#137;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rot="10800000">
            <a:off x="351450" y="167277"/>
            <a:ext cx="8441100" cy="4518000"/>
          </a:xfrm>
          <a:prstGeom prst="rect">
            <a:avLst/>
          </a:prstGeom>
          <a:solidFill>
            <a:srgbClr val="2963C9">
              <a:alpha val="85000"/>
            </a:srgbClr>
          </a:solidFill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676125" y="3838325"/>
            <a:ext cx="5372400" cy="79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</a:rPr>
              <a:t>2조</a:t>
            </a: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</a:rPr>
              <a:t>강건희, 김담향, 김동일, 이승찬, 임태환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6745" y="1530927"/>
            <a:ext cx="4606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6CE5E8"/>
                </a:solidFill>
                <a:latin typeface="+mj-ea"/>
                <a:ea typeface="+mj-ea"/>
              </a:rPr>
              <a:t>데이터 분석을 통한</a:t>
            </a:r>
            <a:endParaRPr lang="ko-KR" altLang="en-US" sz="2000" b="1" dirty="0">
              <a:solidFill>
                <a:srgbClr val="6CE5E8"/>
              </a:solidFill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6745" y="1931037"/>
            <a:ext cx="5077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전력 판매량 예측</a:t>
            </a:r>
            <a:endParaRPr lang="ko-KR" altLang="en-US" sz="4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err="1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소결론</a:t>
            </a:r>
            <a:r>
              <a:rPr lang="ko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" sz="3000" b="1" dirty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endParaRPr sz="3000" b="1" dirty="0">
              <a:solidFill>
                <a:srgbClr val="004C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701636" y="727362"/>
            <a:ext cx="6109883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8" y="1526064"/>
            <a:ext cx="5638803" cy="24803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83928" y="3806339"/>
            <a:ext cx="1681871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analysis data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7779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원인 분석 </a:t>
            </a:r>
            <a:r>
              <a:rPr lang="en-US" altLang="ko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sz="3000" b="1" dirty="0">
              <a:solidFill>
                <a:srgbClr val="004C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701636" y="727362"/>
            <a:ext cx="6109883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11699" y="1115290"/>
            <a:ext cx="238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4CC7"/>
                </a:solidFill>
              </a:rPr>
              <a:t>전력 판매량과</a:t>
            </a:r>
            <a:endParaRPr lang="en-US" altLang="ko-KR" sz="2000" b="1" dirty="0" smtClean="0">
              <a:solidFill>
                <a:srgbClr val="004CC7"/>
              </a:solidFill>
            </a:endParaRPr>
          </a:p>
          <a:p>
            <a:r>
              <a:rPr lang="ko-KR" altLang="en-US" sz="2000" b="1" dirty="0" smtClean="0">
                <a:solidFill>
                  <a:srgbClr val="004CC7"/>
                </a:solidFill>
              </a:rPr>
              <a:t>사회적 거리 두기의</a:t>
            </a:r>
            <a:endParaRPr lang="en-US" altLang="ko-KR" sz="2000" b="1" dirty="0" smtClean="0">
              <a:solidFill>
                <a:srgbClr val="004CC7"/>
              </a:solidFill>
            </a:endParaRPr>
          </a:p>
          <a:p>
            <a:r>
              <a:rPr lang="ko-KR" altLang="en-US" sz="2000" b="1" dirty="0" smtClean="0">
                <a:solidFill>
                  <a:srgbClr val="004CC7"/>
                </a:solidFill>
              </a:rPr>
              <a:t>인과관계</a:t>
            </a:r>
            <a:endParaRPr lang="en-US" altLang="ko-KR" sz="2000" b="1" dirty="0" smtClean="0">
              <a:solidFill>
                <a:srgbClr val="004CC7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1073727" y="2390239"/>
            <a:ext cx="2043545" cy="2043545"/>
          </a:xfrm>
          <a:prstGeom prst="ellipse">
            <a:avLst/>
          </a:prstGeom>
          <a:solidFill>
            <a:srgbClr val="004C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722418" y="2390238"/>
            <a:ext cx="2043545" cy="2043545"/>
          </a:xfrm>
          <a:prstGeom prst="ellipse">
            <a:avLst/>
          </a:prstGeom>
          <a:solidFill>
            <a:srgbClr val="004CC7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384963" y="2390239"/>
            <a:ext cx="2043545" cy="2043545"/>
          </a:xfrm>
          <a:prstGeom prst="ellipse">
            <a:avLst/>
          </a:prstGeom>
          <a:solidFill>
            <a:srgbClr val="004CC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033654" y="2390238"/>
            <a:ext cx="2043545" cy="2043545"/>
          </a:xfrm>
          <a:prstGeom prst="ellipse">
            <a:avLst/>
          </a:prstGeom>
          <a:solidFill>
            <a:srgbClr val="004CC7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2819400" y="3299360"/>
            <a:ext cx="200891" cy="225300"/>
          </a:xfrm>
          <a:prstGeom prst="rightArrow">
            <a:avLst/>
          </a:prstGeom>
          <a:solidFill>
            <a:srgbClr val="6C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4478481" y="3299360"/>
            <a:ext cx="200891" cy="225300"/>
          </a:xfrm>
          <a:prstGeom prst="rightArrow">
            <a:avLst/>
          </a:prstGeom>
          <a:solidFill>
            <a:srgbClr val="6C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6116782" y="3299360"/>
            <a:ext cx="200891" cy="225300"/>
          </a:xfrm>
          <a:prstGeom prst="rightArrow">
            <a:avLst/>
          </a:prstGeom>
          <a:solidFill>
            <a:srgbClr val="6CE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78082" y="3150400"/>
            <a:ext cx="1620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사회적 거리 두기 시행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33699" y="3150400"/>
            <a:ext cx="1620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거리 두기의</a:t>
            </a:r>
            <a:endParaRPr lang="en-US" altLang="ko-KR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단계 변화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96245" y="3150400"/>
            <a:ext cx="1620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전력 판매량의</a:t>
            </a:r>
            <a:endParaRPr lang="en-US" altLang="ko-KR" b="1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j-ea"/>
                <a:ea typeface="+mj-ea"/>
              </a:rPr>
              <a:t>변화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65719" y="3226208"/>
            <a:ext cx="1620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  <a:latin typeface="+mj-ea"/>
                <a:ea typeface="+mj-ea"/>
              </a:rPr>
              <a:t>결론 도출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444335" y="3673620"/>
            <a:ext cx="1302327" cy="0"/>
          </a:xfrm>
          <a:prstGeom prst="line">
            <a:avLst/>
          </a:prstGeom>
          <a:ln w="254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082636" y="3673620"/>
            <a:ext cx="1302327" cy="0"/>
          </a:xfrm>
          <a:prstGeom prst="line">
            <a:avLst/>
          </a:prstGeom>
          <a:ln w="254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731327" y="3673620"/>
            <a:ext cx="130232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404262" y="3664096"/>
            <a:ext cx="130232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91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원인 분석 </a:t>
            </a:r>
            <a:r>
              <a:rPr lang="en-US" altLang="ko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sz="3000" b="1" dirty="0">
              <a:solidFill>
                <a:srgbClr val="004C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701636" y="727362"/>
            <a:ext cx="6109883" cy="0"/>
          </a:xfrm>
          <a:prstGeom prst="line">
            <a:avLst/>
          </a:prstGeom>
          <a:ln w="1905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2747923" y="950671"/>
            <a:ext cx="955666" cy="1087583"/>
            <a:chOff x="1482436" y="1219199"/>
            <a:chExt cx="955666" cy="1087583"/>
          </a:xfrm>
        </p:grpSpPr>
        <p:sp>
          <p:nvSpPr>
            <p:cNvPr id="9" name="직사각형 8"/>
            <p:cNvSpPr/>
            <p:nvPr/>
          </p:nvSpPr>
          <p:spPr>
            <a:xfrm>
              <a:off x="1482436" y="1219199"/>
              <a:ext cx="955666" cy="1087583"/>
            </a:xfrm>
            <a:prstGeom prst="rect">
              <a:avLst/>
            </a:prstGeom>
            <a:solidFill>
              <a:srgbClr val="004C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82436" y="1562935"/>
              <a:ext cx="9556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거리 두기 단계</a:t>
              </a:r>
              <a:endParaRPr lang="ko-KR" altLang="en-US" sz="1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747923" y="2381990"/>
            <a:ext cx="955666" cy="1087583"/>
            <a:chOff x="1482436" y="2490953"/>
            <a:chExt cx="955666" cy="1087583"/>
          </a:xfrm>
        </p:grpSpPr>
        <p:sp>
          <p:nvSpPr>
            <p:cNvPr id="10" name="직사각형 9"/>
            <p:cNvSpPr/>
            <p:nvPr/>
          </p:nvSpPr>
          <p:spPr>
            <a:xfrm>
              <a:off x="1482436" y="2490953"/>
              <a:ext cx="955666" cy="1087583"/>
            </a:xfrm>
            <a:prstGeom prst="rect">
              <a:avLst/>
            </a:prstGeom>
            <a:solidFill>
              <a:srgbClr val="004C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82436" y="2757745"/>
              <a:ext cx="95566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거리 두기 단계 시행 시 전력 판매량</a:t>
              </a:r>
              <a:endParaRPr lang="ko-KR" altLang="en-US" sz="1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747923" y="3863022"/>
            <a:ext cx="955666" cy="1087583"/>
            <a:chOff x="1482436" y="3762707"/>
            <a:chExt cx="955666" cy="1087583"/>
          </a:xfrm>
        </p:grpSpPr>
        <p:sp>
          <p:nvSpPr>
            <p:cNvPr id="11" name="직사각형 10"/>
            <p:cNvSpPr/>
            <p:nvPr/>
          </p:nvSpPr>
          <p:spPr>
            <a:xfrm>
              <a:off x="1482436" y="3762707"/>
              <a:ext cx="955666" cy="1087583"/>
            </a:xfrm>
            <a:prstGeom prst="rect">
              <a:avLst/>
            </a:prstGeom>
            <a:solidFill>
              <a:srgbClr val="004C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82436" y="4106443"/>
              <a:ext cx="9556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전력 판매</a:t>
              </a:r>
              <a:endParaRPr lang="en-US" altLang="ko-KR" sz="10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변화율</a:t>
              </a:r>
              <a:endParaRPr lang="ko-KR" altLang="en-US" sz="10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695" y="795005"/>
            <a:ext cx="5101256" cy="426155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1699" y="1115290"/>
            <a:ext cx="2422117" cy="2985433"/>
            <a:chOff x="311699" y="1115290"/>
            <a:chExt cx="2422117" cy="2985433"/>
          </a:xfrm>
        </p:grpSpPr>
        <p:sp>
          <p:nvSpPr>
            <p:cNvPr id="17" name="TextBox 16"/>
            <p:cNvSpPr txBox="1"/>
            <p:nvPr/>
          </p:nvSpPr>
          <p:spPr>
            <a:xfrm>
              <a:off x="311699" y="1115290"/>
              <a:ext cx="2422117" cy="2985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err="1" smtClean="0">
                  <a:solidFill>
                    <a:srgbClr val="004CC7"/>
                  </a:solidFill>
                  <a:latin typeface="+mj-ea"/>
                  <a:ea typeface="+mj-ea"/>
                </a:rPr>
                <a:t>소결론</a:t>
              </a:r>
              <a:r>
                <a:rPr lang="ko-KR" altLang="en-US" sz="20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 </a:t>
              </a:r>
              <a:r>
                <a:rPr lang="en-US" altLang="ko-KR" sz="20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2.</a:t>
              </a:r>
            </a:p>
            <a:p>
              <a:endParaRPr lang="en-US" altLang="ko-KR" sz="1600" b="1" dirty="0" smtClean="0">
                <a:solidFill>
                  <a:srgbClr val="004CC7"/>
                </a:solidFill>
                <a:latin typeface="+mj-ea"/>
                <a:ea typeface="+mj-ea"/>
              </a:endParaRPr>
            </a:p>
            <a:p>
              <a:r>
                <a:rPr lang="ko-KR" altLang="en-US" sz="16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기온</a:t>
              </a:r>
              <a:endParaRPr lang="en-US" altLang="ko-KR" sz="1600" b="1" dirty="0" smtClean="0">
                <a:solidFill>
                  <a:srgbClr val="004CC7"/>
                </a:solidFill>
                <a:latin typeface="+mj-ea"/>
                <a:ea typeface="+mj-ea"/>
              </a:endParaRPr>
            </a:p>
            <a:p>
              <a:endParaRPr lang="en-US" altLang="ko-KR" sz="1600" b="1" dirty="0" smtClean="0">
                <a:solidFill>
                  <a:srgbClr val="004CC7"/>
                </a:solidFill>
                <a:latin typeface="+mj-ea"/>
                <a:ea typeface="+mj-ea"/>
              </a:endParaRPr>
            </a:p>
            <a:p>
              <a:r>
                <a:rPr lang="ko-KR" altLang="en-US" sz="16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거리 두기 단계</a:t>
              </a:r>
              <a:endParaRPr lang="en-US" altLang="ko-KR" sz="1600" b="1" dirty="0" smtClean="0">
                <a:solidFill>
                  <a:srgbClr val="004CC7"/>
                </a:solidFill>
                <a:latin typeface="+mj-ea"/>
                <a:ea typeface="+mj-ea"/>
              </a:endParaRPr>
            </a:p>
            <a:p>
              <a:endParaRPr lang="en-US" altLang="ko-KR" sz="1600" b="1" dirty="0" smtClean="0">
                <a:solidFill>
                  <a:srgbClr val="004CC7"/>
                </a:solidFill>
                <a:latin typeface="+mj-ea"/>
                <a:ea typeface="+mj-ea"/>
              </a:endParaRPr>
            </a:p>
            <a:p>
              <a:r>
                <a:rPr lang="ko-KR" altLang="en-US" sz="16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가정용 전력 판매량</a:t>
              </a:r>
              <a:endParaRPr lang="en-US" altLang="ko-KR" sz="1600" b="1" dirty="0" smtClean="0">
                <a:solidFill>
                  <a:srgbClr val="004CC7"/>
                </a:solidFill>
                <a:latin typeface="+mj-ea"/>
                <a:ea typeface="+mj-ea"/>
              </a:endParaRPr>
            </a:p>
            <a:p>
              <a:endParaRPr lang="en-US" altLang="ko-KR" sz="1600" b="1" dirty="0">
                <a:solidFill>
                  <a:srgbClr val="004CC7"/>
                </a:solidFill>
                <a:latin typeface="+mj-ea"/>
                <a:ea typeface="+mj-ea"/>
              </a:endParaRPr>
            </a:p>
            <a:p>
              <a:r>
                <a:rPr lang="ko-KR" altLang="en-US" sz="20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영향력 </a:t>
              </a:r>
              <a:r>
                <a:rPr lang="en-US" altLang="ko-KR" sz="20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‘</a:t>
              </a:r>
              <a:r>
                <a:rPr lang="ko-KR" altLang="en-US" sz="20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有</a:t>
              </a:r>
              <a:r>
                <a:rPr lang="en-US" altLang="ko-KR" sz="20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’</a:t>
              </a:r>
              <a:endParaRPr lang="ko-KR" altLang="en-US" sz="2000" b="1" dirty="0">
                <a:solidFill>
                  <a:srgbClr val="004CC7"/>
                </a:solidFill>
                <a:latin typeface="+mj-ea"/>
                <a:ea typeface="+mj-ea"/>
                <a:hlinkClick r:id="rId3"/>
              </a:endParaRPr>
            </a:p>
            <a:p>
              <a:endParaRPr lang="en-US" altLang="ko-KR" sz="1600" b="1" dirty="0">
                <a:solidFill>
                  <a:srgbClr val="004CC7"/>
                </a:solidFill>
                <a:latin typeface="+mj-ea"/>
                <a:ea typeface="+mj-ea"/>
              </a:endParaRPr>
            </a:p>
            <a:p>
              <a:r>
                <a:rPr lang="ko-KR" altLang="en-US" sz="20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효과 </a:t>
              </a:r>
              <a:r>
                <a:rPr lang="en-US" altLang="ko-KR" sz="20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‘</a:t>
              </a:r>
              <a:r>
                <a:rPr lang="ko-KR" altLang="en-US" sz="20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小</a:t>
              </a:r>
              <a:r>
                <a:rPr lang="en-US" altLang="ko-KR" sz="2000" b="1" dirty="0" smtClean="0">
                  <a:solidFill>
                    <a:srgbClr val="004CC7"/>
                  </a:solidFill>
                  <a:latin typeface="+mj-ea"/>
                  <a:ea typeface="+mj-ea"/>
                </a:rPr>
                <a:t>’</a:t>
              </a:r>
              <a:endParaRPr lang="en-US" altLang="ko-KR" sz="2000" b="1" dirty="0">
                <a:solidFill>
                  <a:srgbClr val="004CC7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아래쪽 화살표 19"/>
            <p:cNvSpPr/>
            <p:nvPr/>
          </p:nvSpPr>
          <p:spPr>
            <a:xfrm>
              <a:off x="870510" y="1701140"/>
              <a:ext cx="284018" cy="264227"/>
            </a:xfrm>
            <a:prstGeom prst="downArrow">
              <a:avLst/>
            </a:prstGeom>
            <a:solidFill>
              <a:srgbClr val="004C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아래쪽 화살표 34"/>
            <p:cNvSpPr/>
            <p:nvPr/>
          </p:nvSpPr>
          <p:spPr>
            <a:xfrm rot="10800000">
              <a:off x="1831957" y="2176146"/>
              <a:ext cx="284018" cy="264227"/>
            </a:xfrm>
            <a:prstGeom prst="downArrow">
              <a:avLst/>
            </a:prstGeom>
            <a:solidFill>
              <a:srgbClr val="004C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아래쪽 화살표 35"/>
            <p:cNvSpPr/>
            <p:nvPr/>
          </p:nvSpPr>
          <p:spPr>
            <a:xfrm rot="10800000">
              <a:off x="2228255" y="2648782"/>
              <a:ext cx="284018" cy="264227"/>
            </a:xfrm>
            <a:prstGeom prst="downArrow">
              <a:avLst/>
            </a:prstGeom>
            <a:solidFill>
              <a:srgbClr val="004C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723361" y="795005"/>
            <a:ext cx="5101255" cy="4261552"/>
            <a:chOff x="3731045" y="795005"/>
            <a:chExt cx="5101255" cy="4261552"/>
          </a:xfrm>
        </p:grpSpPr>
        <p:grpSp>
          <p:nvGrpSpPr>
            <p:cNvPr id="30" name="그룹 29"/>
            <p:cNvGrpSpPr/>
            <p:nvPr/>
          </p:nvGrpSpPr>
          <p:grpSpPr>
            <a:xfrm>
              <a:off x="3731045" y="795005"/>
              <a:ext cx="5101255" cy="4261552"/>
              <a:chOff x="3183791" y="563294"/>
              <a:chExt cx="5101255" cy="4261552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3791" y="563294"/>
                <a:ext cx="5101255" cy="4261552"/>
              </a:xfrm>
              <a:prstGeom prst="rect">
                <a:avLst/>
              </a:prstGeom>
            </p:spPr>
          </p:pic>
          <p:cxnSp>
            <p:nvCxnSpPr>
              <p:cNvPr id="32" name="직선 연결선 31"/>
              <p:cNvCxnSpPr/>
              <p:nvPr/>
            </p:nvCxnSpPr>
            <p:spPr>
              <a:xfrm flipV="1">
                <a:off x="4927600" y="1241425"/>
                <a:ext cx="225425" cy="18415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 flipV="1">
                <a:off x="5076825" y="2914650"/>
                <a:ext cx="212725" cy="10795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직사각형 33"/>
              <p:cNvSpPr/>
              <p:nvPr/>
            </p:nvSpPr>
            <p:spPr>
              <a:xfrm>
                <a:off x="4939506" y="3979067"/>
                <a:ext cx="68400" cy="194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5197642" y="1219200"/>
              <a:ext cx="753979" cy="33876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544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원인 분석 </a:t>
            </a:r>
            <a:r>
              <a:rPr lang="en-US" altLang="ko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sz="3000" b="1" dirty="0">
              <a:solidFill>
                <a:srgbClr val="004C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조원 1 자료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접근방법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분석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그래프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dirty="0"/>
              <a:t>결론</a:t>
            </a:r>
            <a:endParaRPr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2701636" y="727362"/>
            <a:ext cx="6109883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6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smtClean="0">
                <a:solidFill>
                  <a:srgbClr val="004CC7"/>
                </a:solidFill>
                <a:latin typeface="+mj-ea"/>
                <a:ea typeface="+mj-ea"/>
              </a:rPr>
              <a:t>최종 결론</a:t>
            </a:r>
            <a:endParaRPr sz="3000" b="1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193235" y="727362"/>
            <a:ext cx="6618284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Un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0504" y="1017725"/>
            <a:ext cx="7222992" cy="38064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19" y="1017725"/>
            <a:ext cx="8695961" cy="3798453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64986"/>
              </p:ext>
            </p:extLst>
          </p:nvPr>
        </p:nvGraphicFramePr>
        <p:xfrm>
          <a:off x="3905379" y="1839447"/>
          <a:ext cx="3193996" cy="1854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96998">
                  <a:extLst>
                    <a:ext uri="{9D8B030D-6E8A-4147-A177-3AD203B41FA5}">
                      <a16:colId xmlns:a16="http://schemas.microsoft.com/office/drawing/2014/main" val="2295019566"/>
                    </a:ext>
                  </a:extLst>
                </a:gridCol>
                <a:gridCol w="1596998">
                  <a:extLst>
                    <a:ext uri="{9D8B030D-6E8A-4147-A177-3AD203B41FA5}">
                      <a16:colId xmlns:a16="http://schemas.microsoft.com/office/drawing/2014/main" val="67811894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2023</a:t>
                      </a:r>
                      <a:r>
                        <a:rPr lang="ko-KR" altLang="en-US" dirty="0" smtClean="0"/>
                        <a:t>년 </a:t>
                      </a:r>
                      <a:r>
                        <a:rPr lang="ko-KR" altLang="en-US" dirty="0" err="1" smtClean="0"/>
                        <a:t>예측량</a:t>
                      </a:r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25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총량</a:t>
                      </a:r>
                      <a:endParaRPr lang="ko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570,371.4 </a:t>
                      </a:r>
                      <a:r>
                        <a:rPr lang="en-US" altLang="ko-KR" dirty="0" err="1" smtClean="0"/>
                        <a:t>GWh</a:t>
                      </a:r>
                      <a:endParaRPr lang="ko-KR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65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가정용</a:t>
                      </a:r>
                      <a:endParaRPr lang="en-US" altLang="ko-KR" dirty="0" smtClean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76,833.64 </a:t>
                      </a:r>
                      <a:r>
                        <a:rPr lang="en-US" altLang="ko-KR" dirty="0" err="1" smtClean="0"/>
                        <a:t>GWh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013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업무용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188,347.2 </a:t>
                      </a:r>
                      <a:r>
                        <a:rPr lang="en-US" altLang="ko-KR" dirty="0" err="1" smtClean="0"/>
                        <a:t>GWh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6336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산업용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305,190.6e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err="1" smtClean="0"/>
                        <a:t>GWh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823975"/>
                  </a:ext>
                </a:extLst>
              </a:tr>
            </a:tbl>
          </a:graphicData>
        </a:graphic>
      </p:graphicFrame>
      <p:sp>
        <p:nvSpPr>
          <p:cNvPr id="23" name="위로 굽은 화살표 22"/>
          <p:cNvSpPr/>
          <p:nvPr/>
        </p:nvSpPr>
        <p:spPr>
          <a:xfrm rot="16200000" flipH="1">
            <a:off x="7144153" y="1675243"/>
            <a:ext cx="1444601" cy="1343067"/>
          </a:xfrm>
          <a:prstGeom prst="bentUpArrow">
            <a:avLst>
              <a:gd name="adj1" fmla="val 8310"/>
              <a:gd name="adj2" fmla="val 12983"/>
              <a:gd name="adj3" fmla="val 18324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8371738" y="138790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6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993"/>
                            </p:stCondLst>
                            <p:childTnLst>
                              <p:par>
                                <p:cTn id="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smtClean="0">
                <a:solidFill>
                  <a:srgbClr val="004CC7"/>
                </a:solidFill>
                <a:latin typeface="+mj-ea"/>
                <a:ea typeface="+mj-ea"/>
              </a:rPr>
              <a:t>보완점</a:t>
            </a:r>
            <a:endParaRPr sz="3000" b="1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689652" y="727362"/>
            <a:ext cx="7121867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689652" y="1482437"/>
            <a:ext cx="1759528" cy="3325090"/>
            <a:chOff x="824345" y="1482437"/>
            <a:chExt cx="1759528" cy="3325090"/>
          </a:xfrm>
        </p:grpSpPr>
        <p:grpSp>
          <p:nvGrpSpPr>
            <p:cNvPr id="5" name="그룹 4"/>
            <p:cNvGrpSpPr/>
            <p:nvPr/>
          </p:nvGrpSpPr>
          <p:grpSpPr>
            <a:xfrm>
              <a:off x="824345" y="1482437"/>
              <a:ext cx="1759528" cy="3325090"/>
              <a:chOff x="824345" y="1482437"/>
              <a:chExt cx="1759528" cy="3325090"/>
            </a:xfrm>
          </p:grpSpPr>
          <p:sp>
            <p:nvSpPr>
              <p:cNvPr id="6" name="타원 5"/>
              <p:cNvSpPr/>
              <p:nvPr/>
            </p:nvSpPr>
            <p:spPr>
              <a:xfrm>
                <a:off x="824345" y="1482437"/>
                <a:ext cx="1759528" cy="1759528"/>
              </a:xfrm>
              <a:prstGeom prst="ellipse">
                <a:avLst/>
              </a:prstGeom>
              <a:solidFill>
                <a:srgbClr val="004CC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" name="직선 연결선 6"/>
              <p:cNvCxnSpPr>
                <a:stCxn id="6" idx="4"/>
              </p:cNvCxnSpPr>
              <p:nvPr/>
            </p:nvCxnSpPr>
            <p:spPr>
              <a:xfrm>
                <a:off x="1704109" y="3241965"/>
                <a:ext cx="0" cy="228599"/>
              </a:xfrm>
              <a:prstGeom prst="line">
                <a:avLst/>
              </a:prstGeom>
              <a:ln w="25400">
                <a:solidFill>
                  <a:srgbClr val="004C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824345" y="3470564"/>
                <a:ext cx="1759528" cy="0"/>
              </a:xfrm>
              <a:prstGeom prst="line">
                <a:avLst/>
              </a:prstGeom>
              <a:ln w="25400">
                <a:solidFill>
                  <a:srgbClr val="004C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824345" y="4807527"/>
                <a:ext cx="1759528" cy="0"/>
              </a:xfrm>
              <a:prstGeom prst="line">
                <a:avLst/>
              </a:prstGeom>
              <a:ln w="25400">
                <a:solidFill>
                  <a:srgbClr val="004C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1039091" y="1992869"/>
              <a:ext cx="1330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산업용 </a:t>
              </a:r>
              <a:endPara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전력 판매량의 </a:t>
              </a:r>
              <a:endParaRPr lang="en-US" altLang="ko-KR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변화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24345" y="3661991"/>
              <a:ext cx="175952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rgbClr val="004CC7"/>
                  </a:solidFill>
                </a:rPr>
                <a:t>주거용</a:t>
              </a:r>
              <a:r>
                <a:rPr lang="en-US" altLang="ko-KR" sz="1200" b="1" dirty="0" smtClean="0">
                  <a:solidFill>
                    <a:srgbClr val="004CC7"/>
                  </a:solidFill>
                </a:rPr>
                <a:t>, </a:t>
              </a:r>
              <a:r>
                <a:rPr lang="ko-KR" altLang="en-US" sz="1200" b="1" dirty="0" smtClean="0">
                  <a:solidFill>
                    <a:srgbClr val="004CC7"/>
                  </a:solidFill>
                </a:rPr>
                <a:t>업무용과는 다르게 산업용 쪽의 전력 판매량은 자체적으로 다른 변수를 통해서 변화</a:t>
              </a:r>
              <a:endParaRPr lang="ko-KR" altLang="en-US" sz="1200" b="1" dirty="0">
                <a:solidFill>
                  <a:srgbClr val="004CC7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572216" y="1482437"/>
            <a:ext cx="1759528" cy="3325090"/>
            <a:chOff x="3463637" y="1482437"/>
            <a:chExt cx="1759528" cy="3325090"/>
          </a:xfrm>
        </p:grpSpPr>
        <p:grpSp>
          <p:nvGrpSpPr>
            <p:cNvPr id="12" name="그룹 11"/>
            <p:cNvGrpSpPr/>
            <p:nvPr/>
          </p:nvGrpSpPr>
          <p:grpSpPr>
            <a:xfrm>
              <a:off x="3463637" y="1482437"/>
              <a:ext cx="1759528" cy="3325090"/>
              <a:chOff x="824345" y="1482437"/>
              <a:chExt cx="1759528" cy="3325090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824345" y="1482437"/>
                <a:ext cx="1759528" cy="1759528"/>
              </a:xfrm>
              <a:prstGeom prst="ellipse">
                <a:avLst/>
              </a:prstGeom>
              <a:solidFill>
                <a:srgbClr val="004CC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연결선 13"/>
              <p:cNvCxnSpPr>
                <a:stCxn id="13" idx="4"/>
              </p:cNvCxnSpPr>
              <p:nvPr/>
            </p:nvCxnSpPr>
            <p:spPr>
              <a:xfrm>
                <a:off x="1704109" y="3241965"/>
                <a:ext cx="0" cy="228599"/>
              </a:xfrm>
              <a:prstGeom prst="line">
                <a:avLst/>
              </a:prstGeom>
              <a:ln w="25400">
                <a:solidFill>
                  <a:srgbClr val="004C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824345" y="3470564"/>
                <a:ext cx="1759528" cy="0"/>
              </a:xfrm>
              <a:prstGeom prst="line">
                <a:avLst/>
              </a:prstGeom>
              <a:ln w="25400">
                <a:solidFill>
                  <a:srgbClr val="004C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824345" y="4807527"/>
                <a:ext cx="1759528" cy="0"/>
              </a:xfrm>
              <a:prstGeom prst="line">
                <a:avLst/>
              </a:prstGeom>
              <a:ln w="25400">
                <a:solidFill>
                  <a:srgbClr val="004C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/>
            <p:cNvSpPr txBox="1"/>
            <p:nvPr/>
          </p:nvSpPr>
          <p:spPr>
            <a:xfrm>
              <a:off x="3678383" y="2100591"/>
              <a:ext cx="13300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다른 변수의 존재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63637" y="3699163"/>
              <a:ext cx="17595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rgbClr val="004CC7"/>
                  </a:solidFill>
                </a:rPr>
                <a:t>기온과 코로나를 제외한 다른 변수를 고려하지 않아서 예측 값의 분산도가 큼</a:t>
              </a:r>
              <a:endParaRPr lang="ko-KR" altLang="en-US" sz="1200" b="1" dirty="0">
                <a:solidFill>
                  <a:srgbClr val="004CC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3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172993" y="2056894"/>
            <a:ext cx="2798010" cy="1773448"/>
            <a:chOff x="-3937622" y="2762126"/>
            <a:chExt cx="2798010" cy="1773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-3937622" y="2762126"/>
                  <a:ext cx="2798010" cy="8279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altLang="ko-K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)(</m:t>
                                </m:r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num>
                          <m:den>
                            <m:d>
                              <m:d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937622" y="2762126"/>
                  <a:ext cx="2798010" cy="827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-3937622" y="3767735"/>
                  <a:ext cx="133382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̅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r>
                    <a:rPr lang="en-US" altLang="ko-KR" sz="2400" dirty="0" smtClean="0"/>
                    <a:t> : </a:t>
                  </a:r>
                  <a:r>
                    <a:rPr lang="ko-KR" altLang="en-US" sz="2400" dirty="0" smtClean="0"/>
                    <a:t>평균</a:t>
                  </a:r>
                  <a:endParaRPr lang="en-US" altLang="ko-KR" sz="2400" dirty="0" smtClean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937622" y="3767735"/>
                  <a:ext cx="133382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5963" t="-24590" r="-12844" b="-5082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-3937622" y="4137067"/>
                  <a:ext cx="2170787" cy="3985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a14:m>
                  <a:r>
                    <a:rPr lang="ko-KR" altLang="en-US" sz="2400" dirty="0" smtClean="0"/>
                    <a:t> </a:t>
                  </a:r>
                  <a:r>
                    <a:rPr lang="en-US" altLang="ko-KR" sz="2400" dirty="0" smtClean="0"/>
                    <a:t>: </a:t>
                  </a:r>
                  <a:r>
                    <a:rPr lang="ko-KR" altLang="en-US" sz="2400" dirty="0" smtClean="0"/>
                    <a:t>표준편차</a:t>
                  </a:r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937622" y="4137067"/>
                  <a:ext cx="2170787" cy="398507"/>
                </a:xfrm>
                <a:prstGeom prst="rect">
                  <a:avLst/>
                </a:prstGeom>
                <a:blipFill>
                  <a:blip r:embed="rId5"/>
                  <a:stretch>
                    <a:fillRect l="-3652" t="-26154" r="-7303" b="-3846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74"/>
          <a:stretch/>
        </p:blipFill>
        <p:spPr>
          <a:xfrm>
            <a:off x="721150" y="1664225"/>
            <a:ext cx="7701699" cy="255878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74"/>
          <a:stretch/>
        </p:blipFill>
        <p:spPr>
          <a:xfrm>
            <a:off x="721149" y="1360021"/>
            <a:ext cx="7701699" cy="31671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1699" y="1115290"/>
            <a:ext cx="4195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004CC7"/>
                </a:solidFill>
              </a:rPr>
              <a:t>분석 및 시각화</a:t>
            </a:r>
            <a:r>
              <a:rPr lang="en-US" altLang="ko-KR" sz="1200" b="1" dirty="0">
                <a:solidFill>
                  <a:srgbClr val="004CC7"/>
                </a:solidFill>
              </a:rPr>
              <a:t> </a:t>
            </a:r>
            <a:r>
              <a:rPr lang="ko-KR" altLang="en-US" sz="1200" b="1" dirty="0" smtClean="0">
                <a:solidFill>
                  <a:srgbClr val="004CC7"/>
                </a:solidFill>
              </a:rPr>
              <a:t>코드 실행</a:t>
            </a:r>
            <a:endParaRPr lang="en-US" altLang="ko-KR" sz="1200" b="1" dirty="0" smtClean="0">
              <a:solidFill>
                <a:srgbClr val="004CC7"/>
              </a:solidFill>
            </a:endParaRPr>
          </a:p>
        </p:txBody>
      </p:sp>
      <p:sp>
        <p:nvSpPr>
          <p:cNvPr id="14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코드 </a:t>
            </a:r>
            <a:r>
              <a:rPr lang="en-US" altLang="ko-KR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endParaRPr sz="3000" b="1" dirty="0">
              <a:solidFill>
                <a:srgbClr val="004C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701636" y="727362"/>
            <a:ext cx="6109883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41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1137631" y="2541556"/>
            <a:ext cx="742051" cy="531446"/>
            <a:chOff x="1633826" y="3540369"/>
            <a:chExt cx="742051" cy="531446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1633826" y="3811864"/>
              <a:ext cx="234462" cy="234462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V="1">
              <a:off x="1844431" y="3540369"/>
              <a:ext cx="531446" cy="53144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코드</a:t>
            </a:r>
            <a:r>
              <a:rPr lang="ko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sz="3000" b="1" dirty="0">
              <a:solidFill>
                <a:srgbClr val="004C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701636" y="727362"/>
            <a:ext cx="6109883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079" y="860713"/>
            <a:ext cx="5700996" cy="19249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079" y="2785638"/>
            <a:ext cx="5700996" cy="2021604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1045559" y="2399501"/>
            <a:ext cx="922216" cy="797170"/>
            <a:chOff x="1023815" y="2383692"/>
            <a:chExt cx="922216" cy="797170"/>
          </a:xfrm>
        </p:grpSpPr>
        <p:sp>
          <p:nvSpPr>
            <p:cNvPr id="25" name="직사각형 24"/>
            <p:cNvSpPr/>
            <p:nvPr/>
          </p:nvSpPr>
          <p:spPr>
            <a:xfrm>
              <a:off x="1023815" y="2383692"/>
              <a:ext cx="922216" cy="7971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1155057" y="2456684"/>
              <a:ext cx="703220" cy="657908"/>
              <a:chOff x="670604" y="2740265"/>
              <a:chExt cx="703220" cy="657908"/>
            </a:xfrm>
          </p:grpSpPr>
          <p:sp>
            <p:nvSpPr>
              <p:cNvPr id="24" name="이등변 삼각형 23"/>
              <p:cNvSpPr/>
              <p:nvPr/>
            </p:nvSpPr>
            <p:spPr>
              <a:xfrm rot="5400000">
                <a:off x="761289" y="2785638"/>
                <a:ext cx="657908" cy="567162"/>
              </a:xfrm>
              <a:prstGeom prst="triangle">
                <a:avLst/>
              </a:prstGeom>
              <a:solidFill>
                <a:srgbClr val="004C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이등변 삼각형 18"/>
              <p:cNvSpPr/>
              <p:nvPr/>
            </p:nvSpPr>
            <p:spPr>
              <a:xfrm rot="5400000">
                <a:off x="625231" y="2785638"/>
                <a:ext cx="657908" cy="567162"/>
              </a:xfrm>
              <a:prstGeom prst="triangle">
                <a:avLst/>
              </a:prstGeom>
              <a:solidFill>
                <a:srgbClr val="004C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1087478" y="2447312"/>
            <a:ext cx="838377" cy="701547"/>
            <a:chOff x="587161" y="3430954"/>
            <a:chExt cx="730152" cy="701547"/>
          </a:xfrm>
        </p:grpSpPr>
        <p:sp>
          <p:nvSpPr>
            <p:cNvPr id="29" name="아래로 구부러진 화살표 28"/>
            <p:cNvSpPr/>
            <p:nvPr/>
          </p:nvSpPr>
          <p:spPr>
            <a:xfrm>
              <a:off x="614093" y="3430954"/>
              <a:ext cx="703220" cy="336061"/>
            </a:xfrm>
            <a:prstGeom prst="curvedDownArrow">
              <a:avLst/>
            </a:prstGeom>
            <a:solidFill>
              <a:srgbClr val="004CC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아래로 구부러진 화살표 30"/>
            <p:cNvSpPr/>
            <p:nvPr/>
          </p:nvSpPr>
          <p:spPr>
            <a:xfrm rot="10800000">
              <a:off x="587161" y="3796440"/>
              <a:ext cx="703220" cy="336061"/>
            </a:xfrm>
            <a:prstGeom prst="curvedDownArrow">
              <a:avLst/>
            </a:prstGeom>
            <a:solidFill>
              <a:srgbClr val="004CC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11699" y="1115290"/>
            <a:ext cx="4195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004CC7"/>
                </a:solidFill>
              </a:rPr>
              <a:t>분석 및 시각화</a:t>
            </a:r>
            <a:r>
              <a:rPr lang="en-US" altLang="ko-KR" sz="1200" b="1" dirty="0">
                <a:solidFill>
                  <a:srgbClr val="004CC7"/>
                </a:solidFill>
              </a:rPr>
              <a:t> </a:t>
            </a:r>
            <a:r>
              <a:rPr lang="ko-KR" altLang="en-US" sz="1200" b="1" dirty="0" smtClean="0">
                <a:solidFill>
                  <a:srgbClr val="004CC7"/>
                </a:solidFill>
              </a:rPr>
              <a:t>코드 실행</a:t>
            </a:r>
            <a:endParaRPr lang="en-US" altLang="ko-KR" sz="1200" b="1" dirty="0" smtClean="0">
              <a:solidFill>
                <a:srgbClr val="004C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25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 &amp; A</a:t>
            </a:r>
            <a:endParaRPr sz="3000" b="1" dirty="0">
              <a:solidFill>
                <a:srgbClr val="004C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709530" y="727362"/>
            <a:ext cx="7101989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009700"/>
            <a:ext cx="3962400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sz="3000" b="1" dirty="0">
              <a:solidFill>
                <a:srgbClr val="004C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000" b="1" dirty="0" smtClean="0">
                <a:solidFill>
                  <a:schemeClr val="tx1"/>
                </a:solidFill>
                <a:latin typeface="+mj-ea"/>
                <a:ea typeface="+mj-ea"/>
              </a:rPr>
              <a:t>PPT </a:t>
            </a:r>
            <a:r>
              <a:rPr lang="ko-KR" altLang="en-US" sz="1000" b="1" dirty="0" smtClean="0">
                <a:solidFill>
                  <a:schemeClr val="tx1"/>
                </a:solidFill>
                <a:latin typeface="+mj-ea"/>
                <a:ea typeface="+mj-ea"/>
              </a:rPr>
              <a:t>이미지 출처 </a:t>
            </a:r>
            <a:r>
              <a:rPr lang="en-US" altLang="ko-KR" sz="1000" b="1" dirty="0" smtClean="0">
                <a:solidFill>
                  <a:schemeClr val="tx1"/>
                </a:solidFill>
                <a:latin typeface="+mj-ea"/>
                <a:ea typeface="+mj-ea"/>
              </a:rPr>
              <a:t>: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뉴스 이미지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600" b="1" dirty="0" smtClean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 : </a:t>
            </a:r>
            <a:r>
              <a:rPr lang="en-US" altLang="ko" sz="600" dirty="0" smtClean="0">
                <a:solidFill>
                  <a:schemeClr val="tx1"/>
                </a:solidFill>
                <a:latin typeface="+mj-ea"/>
                <a:ea typeface="+mj-ea"/>
              </a:rPr>
              <a:t>https</a:t>
            </a:r>
            <a:r>
              <a:rPr lang="en-US" altLang="ko" sz="600" dirty="0">
                <a:solidFill>
                  <a:schemeClr val="tx1"/>
                </a:solidFill>
                <a:latin typeface="+mj-ea"/>
                <a:ea typeface="+mj-ea"/>
              </a:rPr>
              <a:t>://</a:t>
            </a:r>
            <a:r>
              <a:rPr lang="en-US" altLang="ko" sz="600" dirty="0" smtClean="0">
                <a:solidFill>
                  <a:schemeClr val="tx1"/>
                </a:solidFill>
                <a:latin typeface="+mj-ea"/>
                <a:ea typeface="+mj-ea"/>
              </a:rPr>
              <a:t>www.bbc.com/korean/news-51813269</a:t>
            </a:r>
            <a:endParaRPr lang="en-US" altLang="ko" sz="6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뉴스 이미지 </a:t>
            </a:r>
            <a:r>
              <a:rPr lang="en-US" altLang="ko-KR" sz="600" b="1" dirty="0" smtClean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 : </a:t>
            </a:r>
            <a:r>
              <a:rPr lang="en-US" sz="600" dirty="0" smtClean="0">
                <a:solidFill>
                  <a:schemeClr val="tx1"/>
                </a:solidFill>
                <a:latin typeface="+mj-ea"/>
                <a:ea typeface="+mj-ea"/>
              </a:rPr>
              <a:t>https</a:t>
            </a:r>
            <a:r>
              <a:rPr lang="en-US" sz="600" dirty="0">
                <a:solidFill>
                  <a:schemeClr val="tx1"/>
                </a:solidFill>
                <a:latin typeface="+mj-ea"/>
                <a:ea typeface="+mj-ea"/>
              </a:rPr>
              <a:t>://</a:t>
            </a:r>
            <a:r>
              <a:rPr lang="en-US" sz="600" dirty="0" smtClean="0">
                <a:solidFill>
                  <a:schemeClr val="tx1"/>
                </a:solidFill>
                <a:latin typeface="+mj-ea"/>
                <a:ea typeface="+mj-ea"/>
              </a:rPr>
              <a:t>www.bbc.com/korean/news-51165909</a:t>
            </a:r>
            <a:endParaRPr lang="en-US" sz="6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뉴스 이미지 </a:t>
            </a:r>
            <a:r>
              <a:rPr lang="en-US" altLang="ko-KR" sz="600" b="1" dirty="0" smtClean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 : </a:t>
            </a:r>
            <a:r>
              <a:rPr lang="en-US" sz="600" dirty="0" smtClean="0">
                <a:solidFill>
                  <a:schemeClr val="tx1"/>
                </a:solidFill>
                <a:latin typeface="+mj-ea"/>
                <a:ea typeface="+mj-ea"/>
              </a:rPr>
              <a:t>https</a:t>
            </a:r>
            <a:r>
              <a:rPr lang="en-US" sz="600" dirty="0">
                <a:solidFill>
                  <a:schemeClr val="tx1"/>
                </a:solidFill>
                <a:latin typeface="+mj-ea"/>
                <a:ea typeface="+mj-ea"/>
              </a:rPr>
              <a:t>://</a:t>
            </a:r>
            <a:r>
              <a:rPr lang="en-US" sz="600" dirty="0" smtClean="0">
                <a:solidFill>
                  <a:schemeClr val="tx1"/>
                </a:solidFill>
                <a:latin typeface="+mj-ea"/>
                <a:ea typeface="+mj-ea"/>
              </a:rPr>
              <a:t>www.bbc.com/korean/international-51291964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질문 이미지</a:t>
            </a:r>
            <a:r>
              <a:rPr lang="ko-KR" altLang="en-US" sz="6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+mj-ea"/>
                <a:ea typeface="+mj-ea"/>
              </a:rPr>
              <a:t>: https://kr.123rf.com/photo_39360945_stickman-3-%EA%B8%B0%EC%96%B4-%EC%A7%88%EB%AC%B8-%EC%A0%84%EA%B5%AC-%EB%B0%8F-%EB%8C%80%EB%8B%B5-%EC%B9%A0%ED%8C%90-%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EC%B0%A8%ED%8A%B8.html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err="1" smtClean="0">
                <a:solidFill>
                  <a:schemeClr val="tx1"/>
                </a:solidFill>
                <a:latin typeface="+mj-ea"/>
                <a:ea typeface="+mj-ea"/>
              </a:rPr>
              <a:t>오미크론</a:t>
            </a: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 이미지</a:t>
            </a:r>
            <a:r>
              <a:rPr lang="ko-KR" altLang="en-US" sz="6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+mj-ea"/>
                <a:ea typeface="+mj-ea"/>
              </a:rPr>
              <a:t>: https://www.sciencetimes.co.kr/news/%EC%BD%94%EB%A1%9C%EB%82%98%EB%B0%94%EC%9D%B4%EB%9F%AC%EC%8A%A4-%EC%98%A4%EB%AF%B8%ED%81%AC%EB%A1%A0-%EB%B6%80%EC%8A%A4%ED%84%B0%EC%83%B7-%EB%B0%B1%EC%8B%A0%EC%97%90-%EA%B4%80%ED%95%98%EC%97%AC/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예측 이미지</a:t>
            </a:r>
            <a:r>
              <a:rPr lang="ko-KR" altLang="en-US" sz="6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+mj-ea"/>
                <a:ea typeface="+mj-ea"/>
              </a:rPr>
              <a:t>: http://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www.rex-ai.info/docs/AI_study_forecasting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altLang="ko-KR" sz="6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altLang="ko-KR" sz="6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285461" y="727362"/>
            <a:ext cx="7526058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73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rot="10800000">
            <a:off x="1607125" y="235528"/>
            <a:ext cx="5936673" cy="4703618"/>
            <a:chOff x="1808016" y="214746"/>
            <a:chExt cx="5936673" cy="4703618"/>
          </a:xfrm>
        </p:grpSpPr>
        <p:sp>
          <p:nvSpPr>
            <p:cNvPr id="5" name="타원 4"/>
            <p:cNvSpPr/>
            <p:nvPr/>
          </p:nvSpPr>
          <p:spPr>
            <a:xfrm>
              <a:off x="1808016" y="214746"/>
              <a:ext cx="4703618" cy="470361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75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/>
            <p:cNvSpPr/>
            <p:nvPr/>
          </p:nvSpPr>
          <p:spPr>
            <a:xfrm>
              <a:off x="3041071" y="214746"/>
              <a:ext cx="4703618" cy="4703618"/>
            </a:xfrm>
            <a:prstGeom prst="ellipse">
              <a:avLst/>
            </a:prstGeom>
            <a:solidFill>
              <a:srgbClr val="2963C9">
                <a:alpha val="9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620919" y="721918"/>
            <a:ext cx="2611497" cy="58477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+mn-ea"/>
                <a:ea typeface="+mn-ea"/>
              </a:rPr>
              <a:t>CONTENTS</a:t>
            </a:r>
            <a:endParaRPr lang="ko-KR" alt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08589" y="1424295"/>
            <a:ext cx="3151909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1.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주제 선정 배경</a:t>
            </a:r>
            <a:endParaRPr lang="en-US" altLang="ko-KR" sz="16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>
              <a:buAutoNum type="arabicPeriod"/>
            </a:pPr>
            <a:endParaRPr lang="en-US" altLang="ko-KR" sz="16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2.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기획 의도</a:t>
            </a:r>
            <a:endParaRPr lang="en-US" altLang="ko-KR" sz="16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sz="16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3.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데이터 분석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원인 분석</a:t>
            </a:r>
            <a:endParaRPr lang="en-US" altLang="ko-KR" sz="16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sz="16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4.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결론</a:t>
            </a:r>
            <a:endParaRPr lang="en-US" altLang="ko-KR" sz="16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sz="16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5. </a:t>
            </a:r>
            <a:r>
              <a:rPr lang="ko-KR" altLang="en-US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한계점 및 보완점</a:t>
            </a:r>
            <a:endParaRPr lang="en-US" altLang="ko-KR" sz="16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sz="1600" b="1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6. Q &amp; A</a:t>
            </a:r>
          </a:p>
          <a:p>
            <a:pPr marL="342900" indent="-342900">
              <a:buAutoNum type="arabicPeriod"/>
            </a:pPr>
            <a:endParaRPr lang="ko-KR" altLang="en-US" sz="160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262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smtClean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endParaRPr sz="3000" b="1" dirty="0">
              <a:solidFill>
                <a:srgbClr val="004C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1000" b="1" dirty="0" smtClean="0">
                <a:solidFill>
                  <a:schemeClr val="tx1"/>
                </a:solidFill>
                <a:latin typeface="+mj-ea"/>
              </a:rPr>
              <a:t>데이터 출처 </a:t>
            </a:r>
            <a:r>
              <a:rPr lang="en-US" altLang="ko-KR" sz="1000" b="1" dirty="0" smtClean="0">
                <a:solidFill>
                  <a:schemeClr val="tx1"/>
                </a:solidFill>
                <a:latin typeface="+mj-ea"/>
              </a:rPr>
              <a:t>: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smtClean="0">
                <a:solidFill>
                  <a:schemeClr val="tx1"/>
                </a:solidFill>
                <a:latin typeface="+mj-ea"/>
              </a:rPr>
              <a:t>사회적 </a:t>
            </a:r>
            <a:r>
              <a:rPr lang="ko-KR" altLang="en-US" sz="600" b="1" dirty="0" err="1">
                <a:solidFill>
                  <a:schemeClr val="tx1"/>
                </a:solidFill>
                <a:latin typeface="+mj-ea"/>
              </a:rPr>
              <a:t>거리두기</a:t>
            </a:r>
            <a:r>
              <a:rPr lang="ko-KR" altLang="en-US" sz="600" b="1" dirty="0">
                <a:solidFill>
                  <a:schemeClr val="tx1"/>
                </a:solidFill>
                <a:latin typeface="+mj-ea"/>
              </a:rPr>
              <a:t> 단계</a:t>
            </a:r>
            <a:r>
              <a:rPr lang="ko-KR" altLang="en-US" sz="600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+mj-ea"/>
              </a:rPr>
              <a:t>: https://namu.wiki/w/%EC%82%AC%ED%9A%8C%EC%A0%81%20%EA%B1%B0%EB%A6%AC%EB%91%90%EA%B8%B0/%EB%8C%80%ED%95%9C%EB%AF%BC%EA%B5%AD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>
                <a:solidFill>
                  <a:schemeClr val="tx1"/>
                </a:solidFill>
                <a:latin typeface="+mj-ea"/>
              </a:rPr>
              <a:t>시간대별 평균 전력 거래량</a:t>
            </a:r>
            <a:r>
              <a:rPr lang="ko-KR" altLang="en-US" sz="600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+mj-ea"/>
              </a:rPr>
              <a:t>: https://www.data.go.kr/data/15104294/fileData.do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>
                <a:solidFill>
                  <a:schemeClr val="tx1"/>
                </a:solidFill>
                <a:latin typeface="+mj-ea"/>
              </a:rPr>
              <a:t>월별 전력 총합 데이터</a:t>
            </a:r>
            <a:r>
              <a:rPr lang="ko-KR" altLang="en-US" sz="600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+mj-ea"/>
              </a:rPr>
              <a:t>: https://kosis.kr/statHtml/statHtml.do?orgId=310&amp;tblId=DT_31002N_A004&amp;vw_cd=MT_ZTITLE&amp;list_id=U_15&amp;seqNo=&amp;lang_mode=ko&amp;language=kor&amp;obj_var_id=&amp;itm_id=&amp;conn_path=MT_ZTITLE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>
                <a:solidFill>
                  <a:schemeClr val="tx1"/>
                </a:solidFill>
                <a:latin typeface="+mj-ea"/>
              </a:rPr>
              <a:t>월별 </a:t>
            </a:r>
            <a:r>
              <a:rPr lang="ko-KR" altLang="en-US" sz="600" b="1" dirty="0" err="1">
                <a:solidFill>
                  <a:schemeClr val="tx1"/>
                </a:solidFill>
                <a:latin typeface="+mj-ea"/>
              </a:rPr>
              <a:t>산업분류별</a:t>
            </a:r>
            <a:r>
              <a:rPr lang="ko-KR" altLang="en-US" sz="600" b="1" dirty="0">
                <a:solidFill>
                  <a:schemeClr val="tx1"/>
                </a:solidFill>
                <a:latin typeface="+mj-ea"/>
              </a:rPr>
              <a:t> 판매 전력량</a:t>
            </a:r>
            <a:r>
              <a:rPr lang="ko-KR" altLang="en-US" sz="600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+mj-ea"/>
              </a:rPr>
              <a:t>: https://home.kepco.co.kr/kepco/KO/ntcob/list.do?boardCd=BRD_000097&amp;menuCd=FN05030101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>
                <a:solidFill>
                  <a:schemeClr val="tx1"/>
                </a:solidFill>
                <a:latin typeface="+mj-ea"/>
              </a:rPr>
              <a:t>주민등록 인구 및 </a:t>
            </a:r>
            <a:r>
              <a:rPr lang="ko-KR" altLang="en-US" sz="600" b="1" dirty="0" err="1">
                <a:solidFill>
                  <a:schemeClr val="tx1"/>
                </a:solidFill>
                <a:latin typeface="+mj-ea"/>
              </a:rPr>
              <a:t>세대현황</a:t>
            </a:r>
            <a:r>
              <a:rPr lang="ko-KR" altLang="en-US" sz="600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</a:rPr>
              <a:t>(2020.01 ~ 2022.12)</a:t>
            </a:r>
            <a:r>
              <a:rPr lang="en-US" altLang="ko-KR" sz="600" dirty="0">
                <a:solidFill>
                  <a:schemeClr val="tx1"/>
                </a:solidFill>
                <a:latin typeface="+mj-ea"/>
              </a:rPr>
              <a:t> : https://jumin.mois.go.kr/index.jsp</a:t>
            </a:r>
            <a:endParaRPr lang="ko-KR" altLang="en-US" sz="600" dirty="0">
              <a:solidFill>
                <a:schemeClr val="tx1"/>
              </a:solidFill>
              <a:latin typeface="+mj-ea"/>
            </a:endParaRP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>
                <a:solidFill>
                  <a:schemeClr val="tx1"/>
                </a:solidFill>
                <a:latin typeface="+mj-ea"/>
              </a:rPr>
              <a:t>코로나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</a:rPr>
              <a:t>19 </a:t>
            </a:r>
            <a:r>
              <a:rPr lang="ko-KR" altLang="en-US" sz="600" b="1" dirty="0">
                <a:solidFill>
                  <a:schemeClr val="tx1"/>
                </a:solidFill>
                <a:latin typeface="+mj-ea"/>
              </a:rPr>
              <a:t>양성자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600" b="1" dirty="0">
                <a:solidFill>
                  <a:schemeClr val="tx1"/>
                </a:solidFill>
                <a:latin typeface="+mj-ea"/>
              </a:rPr>
              <a:t>표본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</a:rPr>
              <a:t>) </a:t>
            </a:r>
            <a:r>
              <a:rPr lang="ko-KR" altLang="en-US" sz="600" b="1" dirty="0" err="1">
                <a:solidFill>
                  <a:schemeClr val="tx1"/>
                </a:solidFill>
                <a:latin typeface="+mj-ea"/>
              </a:rPr>
              <a:t>감시현황</a:t>
            </a:r>
            <a:r>
              <a:rPr lang="ko-KR" altLang="en-US" sz="600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+mj-ea"/>
              </a:rPr>
              <a:t>: https://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</a:rPr>
              <a:t>ncov.kdca.go.kr/bdBoardListR.do?brdId=1&amp;brdGubun=11</a:t>
            </a:r>
            <a:endParaRPr lang="en-US" altLang="ko-KR" sz="6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사업체수</a:t>
            </a:r>
            <a:r>
              <a:rPr lang="ko-KR" altLang="en-US" sz="6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: https</a:t>
            </a:r>
            <a:r>
              <a:rPr lang="en-US" altLang="ko-KR" sz="600" dirty="0">
                <a:solidFill>
                  <a:schemeClr val="tx1"/>
                </a:solidFill>
                <a:latin typeface="+mj-ea"/>
                <a:ea typeface="+mj-ea"/>
              </a:rPr>
              <a:t>://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kosis.kr/statHtml/statHtml.do?orgId=101&amp;tblId=DT_1K52C08&amp;conn_path=I2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통계청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  <a:ea typeface="+mj-ea"/>
              </a:rPr>
              <a:t>,</a:t>
            </a:r>
            <a:r>
              <a:rPr lang="ko-KR" altLang="en-US" sz="600" b="1" dirty="0">
                <a:solidFill>
                  <a:schemeClr val="tx1"/>
                </a:solidFill>
                <a:latin typeface="+mj-ea"/>
                <a:ea typeface="+mj-ea"/>
              </a:rPr>
              <a:t>「전국사업체조사」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  <a:ea typeface="+mj-ea"/>
              </a:rPr>
              <a:t>, 2020, 2023.10.04, </a:t>
            </a:r>
            <a:r>
              <a:rPr lang="ko-KR" altLang="en-US" sz="600" b="1" dirty="0">
                <a:solidFill>
                  <a:schemeClr val="tx1"/>
                </a:solidFill>
                <a:latin typeface="+mj-ea"/>
                <a:ea typeface="+mj-ea"/>
              </a:rPr>
              <a:t>시도 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  <a:ea typeface="+mj-ea"/>
              </a:rPr>
              <a:t>· </a:t>
            </a:r>
            <a:r>
              <a:rPr lang="ko-KR" altLang="en-US" sz="600" b="1" dirty="0">
                <a:solidFill>
                  <a:schemeClr val="tx1"/>
                </a:solidFill>
                <a:latin typeface="+mj-ea"/>
                <a:ea typeface="+mj-ea"/>
              </a:rPr>
              <a:t>산업별 사업체수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  <a:ea typeface="+mj-ea"/>
              </a:rPr>
              <a:t>, </a:t>
            </a:r>
            <a:r>
              <a:rPr lang="ko-KR" altLang="en-US" sz="600" b="1" dirty="0">
                <a:solidFill>
                  <a:schemeClr val="tx1"/>
                </a:solidFill>
                <a:latin typeface="+mj-ea"/>
                <a:ea typeface="+mj-ea"/>
              </a:rPr>
              <a:t>종사자수 및 매출액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ko-KR" sz="600" b="1" dirty="0" smtClean="0">
                <a:solidFill>
                  <a:schemeClr val="tx1"/>
                </a:solidFill>
                <a:latin typeface="+mj-ea"/>
                <a:ea typeface="+mj-ea"/>
              </a:rPr>
              <a:t>’16~21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  <a:ea typeface="+mj-ea"/>
              </a:rPr>
              <a:t> </a:t>
            </a:r>
            <a:r>
              <a:rPr lang="en-US" altLang="ko-KR" sz="600" b="1" dirty="0" smtClean="0">
                <a:solidFill>
                  <a:schemeClr val="tx1"/>
                </a:solidFill>
                <a:latin typeface="+mj-ea"/>
                <a:ea typeface="+mj-ea"/>
              </a:rPr>
              <a:t>) : 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https</a:t>
            </a:r>
            <a:r>
              <a:rPr lang="en-US" altLang="ko-KR" sz="600" dirty="0">
                <a:solidFill>
                  <a:schemeClr val="tx1"/>
                </a:solidFill>
                <a:latin typeface="+mj-ea"/>
                <a:ea typeface="+mj-ea"/>
              </a:rPr>
              <a:t>://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kosis.kr/statHtml/statHtml.do?orgId=101&amp;tblId=DT_1K52D08&amp;conn_path=I2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사업체수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  <a:ea typeface="+mj-ea"/>
              </a:rPr>
              <a:t>(22</a:t>
            </a:r>
            <a:r>
              <a:rPr lang="ko-KR" altLang="en-US" sz="600" b="1" dirty="0">
                <a:solidFill>
                  <a:schemeClr val="tx1"/>
                </a:solidFill>
                <a:latin typeface="+mj-ea"/>
                <a:ea typeface="+mj-ea"/>
              </a:rPr>
              <a:t>년도</a:t>
            </a:r>
            <a:r>
              <a:rPr lang="en-US" altLang="ko-KR" sz="600" b="1" dirty="0" smtClean="0">
                <a:solidFill>
                  <a:schemeClr val="tx1"/>
                </a:solidFill>
                <a:latin typeface="+mj-ea"/>
                <a:ea typeface="+mj-ea"/>
              </a:rPr>
              <a:t>) : 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https</a:t>
            </a:r>
            <a:r>
              <a:rPr lang="en-US" altLang="ko-KR" sz="600" dirty="0">
                <a:solidFill>
                  <a:schemeClr val="tx1"/>
                </a:solidFill>
                <a:latin typeface="+mj-ea"/>
                <a:ea typeface="+mj-ea"/>
              </a:rPr>
              <a:t>://kostat.go.kr/board.es?mid=a10301010000&amp;bid=233&amp;act=view&amp;list_no=427257&amp;tag=&amp;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nPage=1&amp;ref_bid=203,204,205,206,207,210,211,11109,11113,11814,213,215,214,11860,11695,216,218,219,220,10820,11815,11895,11816,208,245,222,223,225,226,227,228,229,230,11321,232,233,234,12029,10920,11469,11470,11817,236,237,11471,238,240,241,11865,243,244,11893,11898,12031,11825,246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설비투자 </a:t>
            </a:r>
            <a:r>
              <a:rPr lang="en-US" altLang="ko-KR" sz="600" b="1" dirty="0" smtClean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https</a:t>
            </a:r>
            <a:r>
              <a:rPr lang="en-US" altLang="ko-KR" sz="600" dirty="0">
                <a:solidFill>
                  <a:schemeClr val="tx1"/>
                </a:solidFill>
                <a:latin typeface="+mj-ea"/>
                <a:ea typeface="+mj-ea"/>
              </a:rPr>
              <a:t>://eiec.kdi.re.kr/bigdata/indicators.do?cat=%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EC%84%A4%EB%B9%84%ED%88%AC%EC%9E%90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err="1" smtClean="0">
                <a:solidFill>
                  <a:schemeClr val="tx1"/>
                </a:solidFill>
                <a:latin typeface="+mj-ea"/>
                <a:ea typeface="+mj-ea"/>
              </a:rPr>
              <a:t>고객호수</a:t>
            </a: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600" b="1" dirty="0" smtClean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https</a:t>
            </a:r>
            <a:r>
              <a:rPr lang="en-US" altLang="ko-KR" sz="600" dirty="0">
                <a:solidFill>
                  <a:schemeClr val="tx1"/>
                </a:solidFill>
                <a:latin typeface="+mj-ea"/>
                <a:ea typeface="+mj-ea"/>
              </a:rPr>
              <a:t>://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epsis.kpx.or.kr/epsisnew/selectEksaCbcHbaChart.do?menuId=060802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err="1" smtClean="0">
                <a:solidFill>
                  <a:schemeClr val="tx1"/>
                </a:solidFill>
                <a:latin typeface="+mj-ea"/>
                <a:ea typeface="+mj-ea"/>
              </a:rPr>
              <a:t>판매전력량</a:t>
            </a: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600" b="1" dirty="0" smtClean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https</a:t>
            </a:r>
            <a:r>
              <a:rPr lang="en-US" altLang="ko-KR" sz="600" dirty="0">
                <a:solidFill>
                  <a:schemeClr val="tx1"/>
                </a:solidFill>
                <a:latin typeface="+mj-ea"/>
                <a:ea typeface="+mj-ea"/>
              </a:rPr>
              <a:t>://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epsis.kpx.or.kr/epsisnew/selectEksaAscAsaChart.do?menuId=060405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온도</a:t>
            </a:r>
            <a:r>
              <a:rPr lang="ko-KR" altLang="en-US" sz="6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ko-KR" altLang="en-US" sz="600" dirty="0" smtClean="0">
                <a:solidFill>
                  <a:schemeClr val="tx1"/>
                </a:solidFill>
                <a:latin typeface="+mj-ea"/>
                <a:ea typeface="+mj-ea"/>
              </a:rPr>
              <a:t>기상청</a:t>
            </a:r>
            <a:r>
              <a:rPr lang="ko-KR" altLang="en-US" sz="600" dirty="0">
                <a:solidFill>
                  <a:schemeClr val="tx1"/>
                </a:solidFill>
                <a:latin typeface="+mj-ea"/>
                <a:ea typeface="+mj-ea"/>
              </a:rPr>
              <a:t> 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API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ko-KR" altLang="en-US" sz="600" b="1" dirty="0" smtClean="0">
                <a:solidFill>
                  <a:schemeClr val="tx1"/>
                </a:solidFill>
                <a:latin typeface="+mj-ea"/>
                <a:ea typeface="+mj-ea"/>
              </a:rPr>
              <a:t>가구수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600" b="1" dirty="0">
                <a:solidFill>
                  <a:schemeClr val="tx1"/>
                </a:solidFill>
                <a:latin typeface="+mj-ea"/>
                <a:ea typeface="+mj-ea"/>
              </a:rPr>
              <a:t>추계 포함</a:t>
            </a:r>
            <a:r>
              <a:rPr lang="en-US" altLang="ko-KR" sz="600" b="1" dirty="0" smtClean="0">
                <a:solidFill>
                  <a:schemeClr val="tx1"/>
                </a:solidFill>
                <a:latin typeface="+mj-ea"/>
                <a:ea typeface="+mj-ea"/>
              </a:rPr>
              <a:t>) : 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https</a:t>
            </a:r>
            <a:r>
              <a:rPr lang="en-US" altLang="ko-KR" sz="600" dirty="0">
                <a:solidFill>
                  <a:schemeClr val="tx1"/>
                </a:solidFill>
                <a:latin typeface="+mj-ea"/>
                <a:ea typeface="+mj-ea"/>
              </a:rPr>
              <a:t>://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kosis.kr/statHtml/statHtml.do?conn_path=K2&amp;tblId=DT_1BZ0501&amp;orgId=101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600" b="1" dirty="0" smtClean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ko-KR" altLang="en-US" sz="600" b="1" dirty="0" err="1">
                <a:solidFill>
                  <a:schemeClr val="tx1"/>
                </a:solidFill>
                <a:latin typeface="+mj-ea"/>
                <a:ea typeface="+mj-ea"/>
              </a:rPr>
              <a:t>개월전망</a:t>
            </a:r>
            <a:r>
              <a:rPr lang="en-US" altLang="ko-KR" sz="600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600" b="1" dirty="0">
                <a:solidFill>
                  <a:schemeClr val="tx1"/>
                </a:solidFill>
                <a:latin typeface="+mj-ea"/>
                <a:ea typeface="+mj-ea"/>
              </a:rPr>
              <a:t>참조</a:t>
            </a:r>
            <a:r>
              <a:rPr lang="en-US" altLang="ko-KR" sz="600" b="1" dirty="0" smtClean="0">
                <a:solidFill>
                  <a:schemeClr val="tx1"/>
                </a:solidFill>
                <a:latin typeface="+mj-ea"/>
                <a:ea typeface="+mj-ea"/>
              </a:rPr>
              <a:t>) : </a:t>
            </a:r>
            <a:r>
              <a:rPr lang="en-US" altLang="ko-KR" sz="600" dirty="0" smtClean="0">
                <a:solidFill>
                  <a:schemeClr val="tx1"/>
                </a:solidFill>
                <a:latin typeface="+mj-ea"/>
                <a:ea typeface="+mj-ea"/>
              </a:rPr>
              <a:t>https</a:t>
            </a:r>
            <a:r>
              <a:rPr lang="en-US" altLang="ko-KR" sz="600" dirty="0">
                <a:solidFill>
                  <a:schemeClr val="tx1"/>
                </a:solidFill>
                <a:latin typeface="+mj-ea"/>
                <a:ea typeface="+mj-ea"/>
              </a:rPr>
              <a:t>://www.weather.go.kr/w/weather/long-term/month3.do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altLang="ko-KR" sz="6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285461" y="727362"/>
            <a:ext cx="7526058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86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334490"/>
            <a:ext cx="9144000" cy="2809009"/>
          </a:xfrm>
          <a:prstGeom prst="rect">
            <a:avLst/>
          </a:prstGeom>
          <a:solidFill>
            <a:srgbClr val="004CC7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87291" y="4260272"/>
            <a:ext cx="3262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4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23364" y="3976255"/>
            <a:ext cx="2050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rgbClr val="6CE5E8"/>
                </a:solidFill>
                <a:latin typeface="+mj-ea"/>
                <a:ea typeface="+mj-ea"/>
              </a:rPr>
              <a:t>감사합니다</a:t>
            </a:r>
            <a:endParaRPr lang="ko-KR" altLang="en-US" sz="2000" b="1" dirty="0">
              <a:solidFill>
                <a:srgbClr val="6CE5E8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94" y="1082094"/>
            <a:ext cx="5958495" cy="365499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93" y="1079056"/>
            <a:ext cx="5958496" cy="366106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109460" y="1088167"/>
            <a:ext cx="1645922" cy="3658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97" y="1082094"/>
            <a:ext cx="5958493" cy="366106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162801" y="1079056"/>
            <a:ext cx="1592580" cy="3598598"/>
            <a:chOff x="7162801" y="1079056"/>
            <a:chExt cx="1592580" cy="3598598"/>
          </a:xfrm>
        </p:grpSpPr>
        <p:sp>
          <p:nvSpPr>
            <p:cNvPr id="4" name="직사각형 3"/>
            <p:cNvSpPr/>
            <p:nvPr/>
          </p:nvSpPr>
          <p:spPr>
            <a:xfrm>
              <a:off x="7162801" y="1079056"/>
              <a:ext cx="1592580" cy="35985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오른쪽 화살표 5"/>
            <p:cNvSpPr/>
            <p:nvPr/>
          </p:nvSpPr>
          <p:spPr>
            <a:xfrm rot="19616887">
              <a:off x="7398387" y="4105052"/>
              <a:ext cx="310849" cy="12954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오른쪽 화살표 17"/>
            <p:cNvSpPr/>
            <p:nvPr/>
          </p:nvSpPr>
          <p:spPr>
            <a:xfrm rot="17737053">
              <a:off x="7601490" y="3613846"/>
              <a:ext cx="621252" cy="12954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오른쪽 화살표 18"/>
            <p:cNvSpPr/>
            <p:nvPr/>
          </p:nvSpPr>
          <p:spPr>
            <a:xfrm rot="19631361">
              <a:off x="7408784" y="1510100"/>
              <a:ext cx="621252" cy="12954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95" y="3023035"/>
            <a:ext cx="5958494" cy="1714049"/>
          </a:xfrm>
          <a:prstGeom prst="rect">
            <a:avLst/>
          </a:prstGeom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smtClean="0">
                <a:solidFill>
                  <a:srgbClr val="004CC7"/>
                </a:solidFill>
                <a:latin typeface="+mj-ea"/>
                <a:ea typeface="+mj-ea"/>
              </a:rPr>
              <a:t>주제 선정 배경</a:t>
            </a:r>
            <a:endParaRPr sz="3000" b="1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144983" y="727362"/>
            <a:ext cx="5666536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824345" y="1482437"/>
            <a:ext cx="1759528" cy="3325090"/>
            <a:chOff x="824345" y="1482437"/>
            <a:chExt cx="1759528" cy="3325090"/>
          </a:xfrm>
        </p:grpSpPr>
        <p:sp>
          <p:nvSpPr>
            <p:cNvPr id="5" name="타원 4"/>
            <p:cNvSpPr/>
            <p:nvPr/>
          </p:nvSpPr>
          <p:spPr>
            <a:xfrm>
              <a:off x="824345" y="1482437"/>
              <a:ext cx="1759528" cy="1759528"/>
            </a:xfrm>
            <a:prstGeom prst="ellipse">
              <a:avLst/>
            </a:prstGeom>
            <a:solidFill>
              <a:srgbClr val="004CC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>
              <a:stCxn id="5" idx="4"/>
            </p:cNvCxnSpPr>
            <p:nvPr/>
          </p:nvCxnSpPr>
          <p:spPr>
            <a:xfrm>
              <a:off x="1704109" y="3241965"/>
              <a:ext cx="0" cy="228599"/>
            </a:xfrm>
            <a:prstGeom prst="line">
              <a:avLst/>
            </a:prstGeom>
            <a:ln w="25400">
              <a:solidFill>
                <a:srgbClr val="004C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824345" y="3470564"/>
              <a:ext cx="1759528" cy="0"/>
            </a:xfrm>
            <a:prstGeom prst="line">
              <a:avLst/>
            </a:prstGeom>
            <a:ln w="25400">
              <a:solidFill>
                <a:srgbClr val="004C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824345" y="4807527"/>
              <a:ext cx="1759528" cy="0"/>
            </a:xfrm>
            <a:prstGeom prst="line">
              <a:avLst/>
            </a:prstGeom>
            <a:ln w="25400">
              <a:solidFill>
                <a:srgbClr val="004C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039091" y="1992869"/>
            <a:ext cx="13300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일반적인 환경의 전력 판매량 변화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4345" y="3661991"/>
            <a:ext cx="1759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004CC7"/>
                </a:solidFill>
              </a:rPr>
              <a:t>일반적인 환경에서 전력 판매량은 기온</a:t>
            </a:r>
            <a:r>
              <a:rPr lang="en-US" altLang="ko-KR" sz="1200" b="1" dirty="0" smtClean="0">
                <a:solidFill>
                  <a:srgbClr val="004CC7"/>
                </a:solidFill>
              </a:rPr>
              <a:t>, </a:t>
            </a:r>
            <a:r>
              <a:rPr lang="ko-KR" altLang="en-US" sz="1200" b="1" dirty="0" smtClean="0">
                <a:solidFill>
                  <a:srgbClr val="004CC7"/>
                </a:solidFill>
              </a:rPr>
              <a:t>고객호수</a:t>
            </a:r>
            <a:r>
              <a:rPr lang="en-US" altLang="ko-KR" sz="1200" b="1" dirty="0" smtClean="0">
                <a:solidFill>
                  <a:srgbClr val="004CC7"/>
                </a:solidFill>
              </a:rPr>
              <a:t>, </a:t>
            </a:r>
            <a:r>
              <a:rPr lang="ko-KR" altLang="en-US" sz="1200" b="1" dirty="0" smtClean="0">
                <a:solidFill>
                  <a:srgbClr val="004CC7"/>
                </a:solidFill>
              </a:rPr>
              <a:t>사업체수의 영향을 많이 받는다</a:t>
            </a:r>
            <a:r>
              <a:rPr lang="en-US" altLang="ko-KR" sz="1200" b="1" dirty="0" smtClean="0">
                <a:solidFill>
                  <a:srgbClr val="004CC7"/>
                </a:solidFill>
              </a:rPr>
              <a:t>. </a:t>
            </a:r>
            <a:r>
              <a:rPr lang="ko-KR" altLang="en-US" sz="1200" b="1" dirty="0" smtClean="0">
                <a:solidFill>
                  <a:srgbClr val="004CC7"/>
                </a:solidFill>
              </a:rPr>
              <a:t>하지만</a:t>
            </a:r>
            <a:r>
              <a:rPr lang="en-US" altLang="ko-KR" sz="1200" b="1" dirty="0" smtClean="0">
                <a:solidFill>
                  <a:srgbClr val="004CC7"/>
                </a:solidFill>
              </a:rPr>
              <a:t>..</a:t>
            </a:r>
            <a:endParaRPr lang="ko-KR" altLang="en-US" sz="1200" b="1" dirty="0">
              <a:solidFill>
                <a:srgbClr val="004CC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 smtClean="0">
                <a:solidFill>
                  <a:srgbClr val="004CC7"/>
                </a:solidFill>
                <a:latin typeface="+mj-ea"/>
                <a:ea typeface="+mj-ea"/>
              </a:rPr>
              <a:t>기획 의도</a:t>
            </a:r>
            <a:endParaRPr sz="3000" b="1" dirty="0">
              <a:solidFill>
                <a:srgbClr val="004CC7"/>
              </a:solidFill>
              <a:latin typeface="+mj-ea"/>
              <a:ea typeface="+mj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79073" y="727362"/>
            <a:ext cx="6532446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00" y="1300062"/>
            <a:ext cx="6386992" cy="34676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700" y="1115290"/>
            <a:ext cx="1794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4CC7"/>
                </a:solidFill>
              </a:rPr>
              <a:t>비정상적인</a:t>
            </a:r>
            <a:endParaRPr lang="en-US" altLang="ko-KR" sz="2000" b="1" dirty="0" smtClean="0">
              <a:solidFill>
                <a:srgbClr val="004CC7"/>
              </a:solidFill>
            </a:endParaRPr>
          </a:p>
          <a:p>
            <a:r>
              <a:rPr lang="ko-KR" altLang="en-US" sz="2000" b="1" dirty="0" smtClean="0">
                <a:solidFill>
                  <a:srgbClr val="004CC7"/>
                </a:solidFill>
              </a:rPr>
              <a:t>변화를 확인</a:t>
            </a:r>
            <a:endParaRPr lang="en-US" altLang="ko-KR" sz="2000" b="1" dirty="0" smtClean="0">
              <a:solidFill>
                <a:srgbClr val="004CC7"/>
              </a:solidFill>
            </a:endParaRPr>
          </a:p>
          <a:p>
            <a:r>
              <a:rPr lang="ko-KR" altLang="en-US" sz="2000" b="1" dirty="0" smtClean="0">
                <a:solidFill>
                  <a:srgbClr val="004CC7"/>
                </a:solidFill>
              </a:rPr>
              <a:t>이유는</a:t>
            </a:r>
            <a:r>
              <a:rPr lang="en-US" altLang="ko-KR" sz="2000" b="1" dirty="0" smtClean="0">
                <a:solidFill>
                  <a:srgbClr val="004CC7"/>
                </a:solidFill>
              </a:rPr>
              <a:t>?</a:t>
            </a:r>
            <a:endParaRPr lang="ko-KR" altLang="en-US" sz="2000" b="1" dirty="0">
              <a:solidFill>
                <a:srgbClr val="004CC7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800" y="1300061"/>
            <a:ext cx="6386992" cy="3467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C7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2043542" y="783195"/>
            <a:ext cx="495992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500" b="1" dirty="0" smtClean="0">
                <a:solidFill>
                  <a:srgbClr val="6CE5E8"/>
                </a:solidFill>
                <a:latin typeface="+mj-ea"/>
                <a:ea typeface="+mj-ea"/>
              </a:rPr>
              <a:t>COVID-19</a:t>
            </a:r>
            <a:endParaRPr lang="ko-KR" altLang="en-US" sz="7500" b="1" dirty="0">
              <a:solidFill>
                <a:srgbClr val="6CE5E8"/>
              </a:solidFill>
              <a:latin typeface="+mj-ea"/>
              <a:ea typeface="+mj-ea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4104407" y="2313709"/>
            <a:ext cx="838199" cy="0"/>
          </a:xfrm>
          <a:prstGeom prst="line">
            <a:avLst/>
          </a:prstGeom>
          <a:ln w="63500">
            <a:solidFill>
              <a:srgbClr val="6CE5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01432" y="2819401"/>
            <a:ext cx="684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코로나의 확산이 전력 판매량의 변화에 영향을 끼쳤다</a:t>
            </a:r>
            <a:endParaRPr lang="ko-KR" altLang="en-US" sz="1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7902">
            <a:off x="696249" y="682726"/>
            <a:ext cx="3614793" cy="3835667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8766">
            <a:off x="5241829" y="906475"/>
            <a:ext cx="3160391" cy="3796154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894" y="525888"/>
            <a:ext cx="3764674" cy="399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원인 분석 1.</a:t>
            </a:r>
            <a:endParaRPr sz="3000" b="1" dirty="0">
              <a:solidFill>
                <a:srgbClr val="004C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701636" y="727362"/>
            <a:ext cx="6109883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42" y="1646293"/>
            <a:ext cx="7691477" cy="3131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699" y="1115290"/>
            <a:ext cx="2389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rgbClr val="004CC7"/>
                </a:solidFill>
              </a:rPr>
              <a:t>분석 기법 소개</a:t>
            </a:r>
            <a:endParaRPr lang="en-US" altLang="ko-KR" sz="2000" b="1" dirty="0" smtClean="0">
              <a:solidFill>
                <a:srgbClr val="004C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35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원인 분석 1.</a:t>
            </a:r>
            <a:endParaRPr sz="3000" b="1" dirty="0">
              <a:solidFill>
                <a:srgbClr val="004C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701636" y="727362"/>
            <a:ext cx="6109883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8" t="50197" r="7314" b="9336"/>
          <a:stretch/>
        </p:blipFill>
        <p:spPr>
          <a:xfrm>
            <a:off x="1334095" y="1158238"/>
            <a:ext cx="6475810" cy="37294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8" t="10338" r="7314" b="49196"/>
          <a:stretch/>
        </p:blipFill>
        <p:spPr>
          <a:xfrm>
            <a:off x="1334095" y="1158238"/>
            <a:ext cx="6475814" cy="372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9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원인 분석 1.</a:t>
            </a:r>
            <a:endParaRPr sz="3000" b="1" dirty="0">
              <a:solidFill>
                <a:srgbClr val="004C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701636" y="727362"/>
            <a:ext cx="6109883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95" y="1372686"/>
            <a:ext cx="4854010" cy="302364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42260" y="1198088"/>
            <a:ext cx="6633026" cy="3766223"/>
            <a:chOff x="842260" y="1198088"/>
            <a:chExt cx="6633026" cy="376622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93" t="9680" r="62756" b="75657"/>
            <a:stretch/>
          </p:blipFill>
          <p:spPr>
            <a:xfrm>
              <a:off x="4087034" y="1198088"/>
              <a:ext cx="2820271" cy="176267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30" t="23976" r="35798" b="62828"/>
            <a:stretch/>
          </p:blipFill>
          <p:spPr>
            <a:xfrm>
              <a:off x="4713401" y="3345915"/>
              <a:ext cx="2732141" cy="158640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70" t="37205" r="8099" b="49233"/>
            <a:stretch/>
          </p:blipFill>
          <p:spPr>
            <a:xfrm>
              <a:off x="842260" y="2508648"/>
              <a:ext cx="2798237" cy="1630468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2458898" y="3001899"/>
              <a:ext cx="1135962" cy="113596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5756577" y="1773209"/>
              <a:ext cx="1135962" cy="113596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6339324" y="3828349"/>
              <a:ext cx="1135962" cy="113596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461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dirty="0">
                <a:solidFill>
                  <a:srgbClr val="004CC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원인 분석 1.</a:t>
            </a:r>
            <a:endParaRPr sz="3000" b="1" dirty="0">
              <a:solidFill>
                <a:srgbClr val="004CC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701636" y="727362"/>
            <a:ext cx="6109883" cy="0"/>
          </a:xfrm>
          <a:prstGeom prst="line">
            <a:avLst/>
          </a:prstGeom>
          <a:ln w="38100">
            <a:solidFill>
              <a:srgbClr val="004C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3" t="10264" r="6839" b="63825"/>
          <a:stretch/>
        </p:blipFill>
        <p:spPr>
          <a:xfrm>
            <a:off x="1259176" y="1440795"/>
            <a:ext cx="6625648" cy="30314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3" t="37396" r="6839" b="36762"/>
          <a:stretch/>
        </p:blipFill>
        <p:spPr>
          <a:xfrm>
            <a:off x="1259176" y="1440795"/>
            <a:ext cx="6625648" cy="30233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3" t="64949" r="6839" b="9209"/>
          <a:stretch/>
        </p:blipFill>
        <p:spPr>
          <a:xfrm>
            <a:off x="1259176" y="1452862"/>
            <a:ext cx="6625648" cy="302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4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745</Words>
  <Application>Microsoft Office PowerPoint</Application>
  <PresentationFormat>화면 슬라이드 쇼(16:9)</PresentationFormat>
  <Paragraphs>154</Paragraphs>
  <Slides>21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Cambria Math</vt:lpstr>
      <vt:lpstr>Simple Light</vt:lpstr>
      <vt:lpstr>PowerPoint 프레젠테이션</vt:lpstr>
      <vt:lpstr>PowerPoint 프레젠테이션</vt:lpstr>
      <vt:lpstr>주제 선정 배경</vt:lpstr>
      <vt:lpstr>기획 의도</vt:lpstr>
      <vt:lpstr>PowerPoint 프레젠테이션</vt:lpstr>
      <vt:lpstr>원인 분석 1.</vt:lpstr>
      <vt:lpstr>원인 분석 1.</vt:lpstr>
      <vt:lpstr>원인 분석 1.</vt:lpstr>
      <vt:lpstr>원인 분석 1.</vt:lpstr>
      <vt:lpstr>소결론 1.</vt:lpstr>
      <vt:lpstr>원인 분석 2.</vt:lpstr>
      <vt:lpstr>원인 분석 2.</vt:lpstr>
      <vt:lpstr>원인 분석 3.</vt:lpstr>
      <vt:lpstr>최종 결론</vt:lpstr>
      <vt:lpstr>보완점</vt:lpstr>
      <vt:lpstr>구현 코드 1.</vt:lpstr>
      <vt:lpstr>구현 코드 2.</vt:lpstr>
      <vt:lpstr>Q &amp; A</vt:lpstr>
      <vt:lpstr>출처</vt:lpstr>
      <vt:lpstr>출처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49</cp:revision>
  <dcterms:created xsi:type="dcterms:W3CDTF">2023-10-12T10:34:21Z</dcterms:created>
  <dcterms:modified xsi:type="dcterms:W3CDTF">2023-10-12T01:54:19Z</dcterms:modified>
  <cp:version/>
</cp:coreProperties>
</file>